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4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7" r:id="rId1"/>
    <p:sldMasterId id="2147483880" r:id="rId2"/>
    <p:sldMasterId id="2147483908" r:id="rId3"/>
    <p:sldMasterId id="2147483915" r:id="rId4"/>
    <p:sldMasterId id="2147483922" r:id="rId5"/>
    <p:sldMasterId id="2147483929" r:id="rId6"/>
  </p:sldMasterIdLst>
  <p:notesMasterIdLst>
    <p:notesMasterId r:id="rId24"/>
  </p:notesMasterIdLst>
  <p:handoutMasterIdLst>
    <p:handoutMasterId r:id="rId25"/>
  </p:handoutMasterIdLst>
  <p:sldIdLst>
    <p:sldId id="345" r:id="rId7"/>
    <p:sldId id="365" r:id="rId8"/>
    <p:sldId id="366" r:id="rId9"/>
    <p:sldId id="367" r:id="rId10"/>
    <p:sldId id="353" r:id="rId11"/>
    <p:sldId id="369" r:id="rId12"/>
    <p:sldId id="370" r:id="rId13"/>
    <p:sldId id="371" r:id="rId14"/>
    <p:sldId id="362" r:id="rId15"/>
    <p:sldId id="350" r:id="rId16"/>
    <p:sldId id="351" r:id="rId17"/>
    <p:sldId id="352" r:id="rId18"/>
    <p:sldId id="360" r:id="rId19"/>
    <p:sldId id="361" r:id="rId20"/>
    <p:sldId id="363" r:id="rId21"/>
    <p:sldId id="372" r:id="rId22"/>
    <p:sldId id="315" r:id="rId23"/>
  </p:sldIdLst>
  <p:sldSz cx="9144000" cy="6858000" type="screen4x3"/>
  <p:notesSz cx="7016750" cy="93091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charset="0"/>
        <a:ea typeface="ＭＳ Ｐゴシック" charset="0"/>
        <a:cs typeface="MS PGothic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charset="0"/>
        <a:ea typeface="ＭＳ Ｐゴシック" charset="0"/>
        <a:cs typeface="MS PGothic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charset="0"/>
        <a:ea typeface="ＭＳ Ｐゴシック" charset="0"/>
        <a:cs typeface="MS PGothic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charset="0"/>
        <a:ea typeface="ＭＳ Ｐゴシック" charset="0"/>
        <a:cs typeface="MS PGothic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Palatino Linotype" charset="0"/>
        <a:ea typeface="ＭＳ Ｐゴシック" charset="0"/>
        <a:cs typeface="MS PGothic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Palatino Linotype" charset="0"/>
        <a:ea typeface="ＭＳ Ｐゴシック" charset="0"/>
        <a:cs typeface="MS PGothic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Palatino Linotype" charset="0"/>
        <a:ea typeface="ＭＳ Ｐゴシック" charset="0"/>
        <a:cs typeface="MS PGothic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Palatino Linotype" charset="0"/>
        <a:ea typeface="ＭＳ Ｐゴシック" charset="0"/>
        <a:cs typeface="MS PGothic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Palatino Linotype" charset="0"/>
        <a:ea typeface="ＭＳ Ｐゴシック" charset="0"/>
        <a:cs typeface="MS PGothic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11622"/>
    <a:srgbClr val="1F4E5F"/>
    <a:srgbClr val="CCA537"/>
    <a:srgbClr val="D19A36"/>
    <a:srgbClr val="9E0F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7"/>
  </p:normalViewPr>
  <p:slideViewPr>
    <p:cSldViewPr snapToGrid="0" snapToObjects="1">
      <p:cViewPr varScale="1">
        <p:scale>
          <a:sx n="106" d="100"/>
          <a:sy n="106" d="100"/>
        </p:scale>
        <p:origin x="170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0063" cy="465138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>
                <a:latin typeface="Palatino Linotype" pitchFamily="18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5100" y="0"/>
            <a:ext cx="3040063" cy="465138"/>
          </a:xfrm>
          <a:prstGeom prst="rect">
            <a:avLst/>
          </a:prstGeom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272D81A-8397-7245-818E-DEC10AC3E974}" type="datetimeFigureOut">
              <a:rPr lang="en-US"/>
              <a:pPr/>
              <a:t>5/13/17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0063" cy="465138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>
                <a:latin typeface="Palatino Linotype" pitchFamily="18" charset="0"/>
                <a:ea typeface="MS PGothic" pitchFamily="34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5100" y="8842375"/>
            <a:ext cx="3040063" cy="465138"/>
          </a:xfrm>
          <a:prstGeom prst="rect">
            <a:avLst/>
          </a:prstGeom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609BCE7-3366-434A-BAF8-A85BBE75E7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3327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0063" cy="465138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>
                <a:latin typeface="Palatino Linotype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5100" y="0"/>
            <a:ext cx="3040063" cy="465138"/>
          </a:xfrm>
          <a:prstGeom prst="rect">
            <a:avLst/>
          </a:prstGeom>
        </p:spPr>
        <p:txBody>
          <a:bodyPr vert="horz" wrap="square" lIns="93287" tIns="46644" rIns="93287" bIns="46644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E9BA2E8-AFF7-5043-968F-4B76D7EA828F}" type="datetimeFigureOut">
              <a:rPr lang="en-US"/>
              <a:pPr/>
              <a:t>5/13/17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3400" cy="4189412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375"/>
            <a:ext cx="3040063" cy="465138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>
                <a:latin typeface="Palatino Linotype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5100" y="8842375"/>
            <a:ext cx="3040063" cy="465138"/>
          </a:xfrm>
          <a:prstGeom prst="rect">
            <a:avLst/>
          </a:prstGeom>
        </p:spPr>
        <p:txBody>
          <a:bodyPr vert="horz" wrap="square" lIns="93287" tIns="46644" rIns="93287" bIns="46644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2581FE0-C2EC-C647-A547-49D67A60F6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94081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babynames.dha.io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81FE0-C2EC-C647-A547-49D67A60F60C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03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babynames.dha.io</a:t>
            </a:r>
            <a:r>
              <a:rPr lang="en-US" dirty="0" smtClean="0"/>
              <a:t>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81FE0-C2EC-C647-A547-49D67A60F60C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190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babynames.dha.io</a:t>
            </a:r>
            <a:r>
              <a:rPr lang="en-US" dirty="0" smtClean="0"/>
              <a:t>/</a:t>
            </a:r>
          </a:p>
          <a:p>
            <a:r>
              <a:rPr lang="en-US" dirty="0" smtClean="0"/>
              <a:t>Other</a:t>
            </a:r>
            <a:r>
              <a:rPr lang="en-US" baseline="0" dirty="0" smtClean="0"/>
              <a:t> than Anna, narrow inter-quartile ranges</a:t>
            </a:r>
          </a:p>
          <a:p>
            <a:r>
              <a:rPr lang="en-US" baseline="0" dirty="0" smtClean="0"/>
              <a:t>Oldest female name: Gertrude; one making a comeback after ~100 years: Violet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581FE0-C2EC-C647-A547-49D67A60F60C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600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01196"/>
            <a:ext cx="8229600" cy="50286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FEDD91E1-B532-4C41-B006-07C52D8C83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697701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85" y="5596219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514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01196"/>
            <a:ext cx="8229600" cy="50286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FEDD91E1-B532-4C41-B006-07C52D8C83C5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657805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34849"/>
            <a:ext cx="8229600" cy="5021095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EEC318-AAC2-7643-9C23-6349EFB53188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4417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01195"/>
            <a:ext cx="4572000" cy="5027992"/>
          </a:xfrm>
        </p:spPr>
        <p:txBody>
          <a:bodyPr/>
          <a:lstStyle>
            <a:lvl1pPr marL="228600" indent="-228600">
              <a:buFont typeface="Wingdings" charset="2"/>
              <a:buChar char="§"/>
              <a:defRPr/>
            </a:lvl1pPr>
            <a:lvl5pPr marL="1554480" indent="-18288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07000" y="1101200"/>
            <a:ext cx="3479800" cy="5021891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684BD10-C199-A94C-8650-AF683CD668A7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01592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8273"/>
            <a:ext cx="4038600" cy="5024818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100668"/>
            <a:ext cx="4041648" cy="5022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4707ED6-EB02-DF4B-BC2A-262E8D19763D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7846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660" y="1083735"/>
            <a:ext cx="4040188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2584" y="1083736"/>
            <a:ext cx="4041775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8660" y="1805099"/>
            <a:ext cx="4041648" cy="43163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805098"/>
            <a:ext cx="4041648" cy="4309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19098"/>
            <a:ext cx="8229600" cy="448733"/>
          </a:xfrm>
          <a:ln>
            <a:noFill/>
          </a:ln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253329F-64E7-844C-8FAA-9ECAD0261FBE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0073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ED5FC8-4155-4C47-8B29-0DE814486631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2089480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01196"/>
            <a:ext cx="8229600" cy="50286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FEDD91E1-B532-4C41-B006-07C52D8C83C5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22939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34849"/>
            <a:ext cx="8229600" cy="5021095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EEC318-AAC2-7643-9C23-6349EFB53188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25117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01195"/>
            <a:ext cx="4572000" cy="5027992"/>
          </a:xfrm>
        </p:spPr>
        <p:txBody>
          <a:bodyPr/>
          <a:lstStyle>
            <a:lvl1pPr marL="228600" indent="-228600">
              <a:buFont typeface="Wingdings" charset="2"/>
              <a:buChar char="§"/>
              <a:defRPr/>
            </a:lvl1pPr>
            <a:lvl5pPr marL="1554480" indent="-18288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07000" y="1101200"/>
            <a:ext cx="3479800" cy="5021891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684BD10-C199-A94C-8650-AF683CD668A7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56304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34849"/>
            <a:ext cx="8229600" cy="5021095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EEC318-AAC2-7643-9C23-6349EFB5318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2009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8273"/>
            <a:ext cx="4038600" cy="5024818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100668"/>
            <a:ext cx="4041648" cy="5022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4707ED6-EB02-DF4B-BC2A-262E8D19763D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86449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660" y="1083735"/>
            <a:ext cx="4040188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2584" y="1083736"/>
            <a:ext cx="4041775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8660" y="1805099"/>
            <a:ext cx="4041648" cy="43163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805098"/>
            <a:ext cx="4041648" cy="4309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19098"/>
            <a:ext cx="8229600" cy="448733"/>
          </a:xfrm>
          <a:ln>
            <a:noFill/>
          </a:ln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253329F-64E7-844C-8FAA-9ECAD0261FBE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628312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ED5FC8-4155-4C47-8B29-0DE814486631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19865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01196"/>
            <a:ext cx="8229600" cy="50286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FEDD91E1-B532-4C41-B006-07C52D8C83C5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52425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34849"/>
            <a:ext cx="8229600" cy="5021095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9EEC318-AAC2-7643-9C23-6349EFB53188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60239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01195"/>
            <a:ext cx="4572000" cy="5027992"/>
          </a:xfrm>
        </p:spPr>
        <p:txBody>
          <a:bodyPr/>
          <a:lstStyle>
            <a:lvl1pPr marL="228600" indent="-228600">
              <a:buFont typeface="Wingdings" charset="2"/>
              <a:buChar char="§"/>
              <a:defRPr/>
            </a:lvl1pPr>
            <a:lvl5pPr marL="1554480" indent="-18288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07000" y="1101200"/>
            <a:ext cx="3479800" cy="5021891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684BD10-C199-A94C-8650-AF683CD668A7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932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8273"/>
            <a:ext cx="4038600" cy="5024818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100668"/>
            <a:ext cx="4041648" cy="5022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4707ED6-EB02-DF4B-BC2A-262E8D19763D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757802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660" y="1083735"/>
            <a:ext cx="4040188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2584" y="1083736"/>
            <a:ext cx="4041775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8660" y="1805099"/>
            <a:ext cx="4041648" cy="43163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805098"/>
            <a:ext cx="4041648" cy="4309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19098"/>
            <a:ext cx="8229600" cy="448733"/>
          </a:xfrm>
          <a:ln>
            <a:noFill/>
          </a:ln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253329F-64E7-844C-8FAA-9ECAD0261FBE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38789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ED5FC8-4155-4C47-8B29-0DE814486631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50638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57200" y="1101195"/>
            <a:ext cx="4572000" cy="5027992"/>
          </a:xfrm>
        </p:spPr>
        <p:txBody>
          <a:bodyPr/>
          <a:lstStyle>
            <a:lvl1pPr marL="228600" indent="-228600">
              <a:buFont typeface="Wingdings" charset="2"/>
              <a:buChar char="§"/>
              <a:defRPr/>
            </a:lvl1pPr>
            <a:lvl5pPr marL="1554480" indent="-182880"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5207000" y="1101200"/>
            <a:ext cx="3479800" cy="5021891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0684BD10-C199-A94C-8650-AF683CD668A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9732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8273"/>
            <a:ext cx="4038600" cy="5024818"/>
          </a:xfrm>
        </p:spPr>
        <p:txBody>
          <a:bodyPr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57200" y="1100668"/>
            <a:ext cx="4041648" cy="502242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14707ED6-EB02-DF4B-BC2A-262E8D19763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73376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660" y="1083735"/>
            <a:ext cx="4040188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2584" y="1083736"/>
            <a:ext cx="4041775" cy="59131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8660" y="1805099"/>
            <a:ext cx="4041648" cy="431630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2584" y="1805098"/>
            <a:ext cx="4041648" cy="430908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57200" y="419098"/>
            <a:ext cx="8229600" cy="448733"/>
          </a:xfrm>
          <a:ln>
            <a:noFill/>
          </a:ln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fld id="{7253329F-64E7-844C-8FAA-9ECAD0261F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79821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4ED5FC8-4155-4C47-8B29-0DE8144866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20756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800" b="0" i="0">
                <a:solidFill>
                  <a:srgbClr val="9E0F1D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11622"/>
              </a:buClr>
              <a:buSzTx/>
              <a:buFont typeface="Wingdings" charset="2"/>
              <a:buChar char="§"/>
              <a:tabLst/>
              <a:defRPr sz="1400"/>
            </a:lvl1pPr>
            <a:lvl2pPr marL="594360" marR="0" indent="-182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11622"/>
              </a:buClr>
              <a:buSzPct val="100000"/>
              <a:buFont typeface="Lucida Grande"/>
              <a:buChar char="●"/>
              <a:tabLst/>
              <a:defRPr sz="1200"/>
            </a:lvl2pPr>
            <a:lvl3pPr marL="914400" marR="0" indent="-182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11622"/>
              </a:buClr>
              <a:buSzTx/>
              <a:buFont typeface="Arial"/>
              <a:buChar char="•"/>
              <a:tabLst/>
              <a:defRPr sz="1000"/>
            </a:lvl3pPr>
            <a:lvl4pPr marL="1280160" marR="0" indent="-182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11622"/>
              </a:buClr>
              <a:buSzPct val="100000"/>
              <a:buFont typeface="Arial"/>
              <a:buChar char="•"/>
              <a:tabLst/>
              <a:defRPr sz="900"/>
            </a:lvl4pPr>
            <a:lvl5pPr marL="1554480" marR="0" indent="-18288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11622"/>
              </a:buClr>
              <a:buSzTx/>
              <a:buFont typeface="Arial"/>
              <a:buChar char="•"/>
              <a:tabLst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124825" y="6356350"/>
            <a:ext cx="561975" cy="365125"/>
          </a:xfrm>
        </p:spPr>
        <p:txBody>
          <a:bodyPr/>
          <a:lstStyle>
            <a:lvl1pPr>
              <a:defRPr/>
            </a:lvl1pPr>
          </a:lstStyle>
          <a:p>
            <a:fld id="{A2E4FA68-5B32-7042-B42E-EF63F6BAA4F6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9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800" b="0" i="0">
                <a:solidFill>
                  <a:srgbClr val="9E0F1D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0"/>
          </p:nvPr>
        </p:nvSpPr>
        <p:spPr>
          <a:xfrm>
            <a:off x="8124825" y="6356350"/>
            <a:ext cx="561975" cy="365125"/>
          </a:xfrm>
        </p:spPr>
        <p:txBody>
          <a:bodyPr/>
          <a:lstStyle>
            <a:lvl1pPr>
              <a:defRPr/>
            </a:lvl1pPr>
          </a:lstStyle>
          <a:p>
            <a:fld id="{E70C3445-A62B-2D4A-9E7B-240D0CC988F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65794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011363"/>
            <a:ext cx="9144000" cy="2366962"/>
          </a:xfrm>
          <a:prstGeom prst="rect">
            <a:avLst/>
          </a:prstGeom>
          <a:solidFill>
            <a:srgbClr val="9E0F1D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 dirty="0" err="1">
              <a:solidFill>
                <a:schemeClr val="accent1"/>
              </a:soli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2729972"/>
            <a:ext cx="8229600" cy="1143000"/>
          </a:xfrm>
          <a:prstGeom prst="rect">
            <a:avLst/>
          </a:prstGeom>
        </p:spPr>
        <p:txBody>
          <a:bodyPr vert="horz"/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124825" y="6356350"/>
            <a:ext cx="561975" cy="365125"/>
          </a:xfrm>
        </p:spPr>
        <p:txBody>
          <a:bodyPr/>
          <a:lstStyle>
            <a:lvl1pPr>
              <a:defRPr/>
            </a:lvl1pPr>
          </a:lstStyle>
          <a:p>
            <a:fld id="{96A1BAE6-326F-2B4E-B27F-86991E93E37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8248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4" Type="http://schemas.openxmlformats.org/officeDocument/2006/relationships/theme" Target="../theme/theme2.xml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theme" Target="../theme/theme4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7" Type="http://schemas.openxmlformats.org/officeDocument/2006/relationships/theme" Target="../theme/theme5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theme" Target="../theme/theme6.xml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19100"/>
            <a:ext cx="8229600" cy="4492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latin typeface="Calibri" charset="0"/>
                <a:ea typeface="MS PGothic" charset="0"/>
              </a:rPr>
              <a:t>Data Analytical Tools &amp; Applications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00138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4825" y="6356350"/>
            <a:ext cx="561975" cy="365125"/>
          </a:xfrm>
          <a:prstGeom prst="rect">
            <a:avLst/>
          </a:prstGeom>
        </p:spPr>
        <p:txBody>
          <a:bodyPr vert="horz" wrap="square" lIns="27432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accent1"/>
                </a:solidFill>
                <a:latin typeface="Calibri" charset="0"/>
                <a:cs typeface="Calibri" charset="0"/>
              </a:defRPr>
            </a:lvl1pPr>
          </a:lstStyle>
          <a:p>
            <a:fld id="{9628FD24-28F1-A54C-BD61-8CF8DD5BD312}" type="slidenum">
              <a:rPr lang="en-US"/>
              <a:pPr/>
              <a:t>‹#›</a:t>
            </a:fld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982663"/>
            <a:ext cx="82296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338888"/>
            <a:ext cx="82296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7200" y="6421820"/>
            <a:ext cx="1127760" cy="3383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 kern="1200">
          <a:solidFill>
            <a:schemeClr val="accent1"/>
          </a:solidFill>
          <a:latin typeface="+mn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400" kern="1200">
          <a:solidFill>
            <a:srgbClr val="000000"/>
          </a:solidFill>
          <a:latin typeface="+mj-lt"/>
          <a:ea typeface="MS PGothic" pitchFamily="34" charset="-128"/>
          <a:cs typeface="ＭＳ Ｐゴシック" charset="0"/>
        </a:defRPr>
      </a:lvl1pPr>
      <a:lvl2pPr marL="593725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2pPr>
      <a:lvl3pPr marL="9144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3pPr>
      <a:lvl4pPr marL="1279525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4pPr>
      <a:lvl5pPr marL="15541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8000" y="6362700"/>
            <a:ext cx="56673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9E0F1D"/>
                </a:solidFill>
                <a:latin typeface="Calibri" charset="0"/>
              </a:defRPr>
            </a:lvl1pPr>
          </a:lstStyle>
          <a:p>
            <a:fld id="{569BBD99-E71D-8841-B235-AD0A3473FB8D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9988" y="6446838"/>
            <a:ext cx="4418012" cy="313310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 dirty="0" smtClean="0"/>
              <a:t>Hilton &amp; Tchalian, Sample Class: Data Analytical Tools &amp; Applications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457200" y="6338888"/>
            <a:ext cx="8229600" cy="0"/>
          </a:xfrm>
          <a:prstGeom prst="line">
            <a:avLst/>
          </a:prstGeom>
          <a:ln>
            <a:solidFill>
              <a:srgbClr val="81795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7200" y="6421820"/>
            <a:ext cx="1127760" cy="33832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04" r:id="rId1"/>
    <p:sldLayoutId id="2147483905" r:id="rId2"/>
    <p:sldLayoutId id="2147483906" r:id="rId3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39664" y="490132"/>
            <a:ext cx="3048000" cy="914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707710"/>
            <a:ext cx="9167594" cy="384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404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4" r:id="rId1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9E0F1D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19100"/>
            <a:ext cx="8229600" cy="4492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latin typeface="Calibri" charset="0"/>
                <a:ea typeface="MS PGothic" charset="0"/>
              </a:rPr>
              <a:t>Data Analytical Tools &amp; Applications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00138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4825" y="6356350"/>
            <a:ext cx="561975" cy="365125"/>
          </a:xfrm>
          <a:prstGeom prst="rect">
            <a:avLst/>
          </a:prstGeom>
        </p:spPr>
        <p:txBody>
          <a:bodyPr vert="horz" wrap="square" lIns="27432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accent1"/>
                </a:solidFill>
                <a:latin typeface="Calibri" charset="0"/>
                <a:cs typeface="Calibri" charset="0"/>
              </a:defRPr>
            </a:lvl1pPr>
          </a:lstStyle>
          <a:p>
            <a:fld id="{9628FD24-28F1-A54C-BD61-8CF8DD5BD312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982663"/>
            <a:ext cx="82296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338888"/>
            <a:ext cx="82296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7200" y="6421820"/>
            <a:ext cx="1127760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354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8" r:id="rId3"/>
    <p:sldLayoutId id="2147483919" r:id="rId4"/>
    <p:sldLayoutId id="2147483920" r:id="rId5"/>
    <p:sldLayoutId id="2147483921" r:id="rId6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 kern="1200">
          <a:solidFill>
            <a:schemeClr val="accent1"/>
          </a:solidFill>
          <a:latin typeface="+mn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400" kern="1200">
          <a:solidFill>
            <a:srgbClr val="000000"/>
          </a:solidFill>
          <a:latin typeface="+mj-lt"/>
          <a:ea typeface="MS PGothic" pitchFamily="34" charset="-128"/>
          <a:cs typeface="ＭＳ Ｐゴシック" charset="0"/>
        </a:defRPr>
      </a:lvl1pPr>
      <a:lvl2pPr marL="593725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2pPr>
      <a:lvl3pPr marL="9144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3pPr>
      <a:lvl4pPr marL="1279525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4pPr>
      <a:lvl5pPr marL="15541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19100"/>
            <a:ext cx="8229600" cy="4492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latin typeface="Calibri" charset="0"/>
                <a:ea typeface="MS PGothic" charset="0"/>
              </a:rPr>
              <a:t>Data Analytical Tools &amp; Applications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00138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4825" y="6356350"/>
            <a:ext cx="561975" cy="365125"/>
          </a:xfrm>
          <a:prstGeom prst="rect">
            <a:avLst/>
          </a:prstGeom>
        </p:spPr>
        <p:txBody>
          <a:bodyPr vert="horz" wrap="square" lIns="27432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accent1"/>
                </a:solidFill>
                <a:latin typeface="Calibri" charset="0"/>
                <a:cs typeface="Calibri" charset="0"/>
              </a:defRPr>
            </a:lvl1pPr>
          </a:lstStyle>
          <a:p>
            <a:fld id="{9628FD24-28F1-A54C-BD61-8CF8DD5BD312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982663"/>
            <a:ext cx="82296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338888"/>
            <a:ext cx="82296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7200" y="6421820"/>
            <a:ext cx="1127760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43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3" r:id="rId1"/>
    <p:sldLayoutId id="2147483924" r:id="rId2"/>
    <p:sldLayoutId id="2147483925" r:id="rId3"/>
    <p:sldLayoutId id="2147483926" r:id="rId4"/>
    <p:sldLayoutId id="2147483927" r:id="rId5"/>
    <p:sldLayoutId id="2147483928" r:id="rId6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 kern="1200">
          <a:solidFill>
            <a:schemeClr val="accent1"/>
          </a:solidFill>
          <a:latin typeface="+mn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400" kern="1200">
          <a:solidFill>
            <a:srgbClr val="000000"/>
          </a:solidFill>
          <a:latin typeface="+mj-lt"/>
          <a:ea typeface="MS PGothic" pitchFamily="34" charset="-128"/>
          <a:cs typeface="ＭＳ Ｐゴシック" charset="0"/>
        </a:defRPr>
      </a:lvl1pPr>
      <a:lvl2pPr marL="593725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2pPr>
      <a:lvl3pPr marL="9144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3pPr>
      <a:lvl4pPr marL="1279525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4pPr>
      <a:lvl5pPr marL="15541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419100"/>
            <a:ext cx="8229600" cy="4492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latin typeface="Calibri" charset="0"/>
                <a:ea typeface="MS PGothic" charset="0"/>
              </a:rPr>
              <a:t>Data Analytical Tools &amp; Applications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00138"/>
            <a:ext cx="8229600" cy="50292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1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</a:lstStyle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Hilton &amp; Tchalian, Sample Class: Data Analytical Tools &amp; Applications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24825" y="6356350"/>
            <a:ext cx="561975" cy="365125"/>
          </a:xfrm>
          <a:prstGeom prst="rect">
            <a:avLst/>
          </a:prstGeom>
        </p:spPr>
        <p:txBody>
          <a:bodyPr vert="horz" wrap="square" lIns="27432" tIns="45720" rIns="4572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chemeClr val="accent1"/>
                </a:solidFill>
                <a:latin typeface="Calibri" charset="0"/>
                <a:cs typeface="Calibri" charset="0"/>
              </a:defRPr>
            </a:lvl1pPr>
          </a:lstStyle>
          <a:p>
            <a:fld id="{9628FD24-28F1-A54C-BD61-8CF8DD5BD312}" type="slidenum">
              <a:rPr lang="en-US">
                <a:solidFill>
                  <a:srgbClr val="911622"/>
                </a:solidFill>
              </a:rPr>
              <a:pPr/>
              <a:t>‹#›</a:t>
            </a:fld>
            <a:endParaRPr lang="en-US">
              <a:solidFill>
                <a:srgbClr val="911622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457200" y="982663"/>
            <a:ext cx="82296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57200" y="6338888"/>
            <a:ext cx="8229600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457200" y="6421820"/>
            <a:ext cx="1127760" cy="33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709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 kern="1200">
          <a:solidFill>
            <a:schemeClr val="accent1"/>
          </a:solidFill>
          <a:latin typeface="+mn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800"/>
        </a:lnSpc>
        <a:spcBef>
          <a:spcPct val="0"/>
        </a:spcBef>
        <a:spcAft>
          <a:spcPct val="0"/>
        </a:spcAft>
        <a:defRPr sz="3000">
          <a:solidFill>
            <a:schemeClr val="accent1"/>
          </a:solidFill>
          <a:latin typeface="Calibri" charset="0"/>
          <a:ea typeface="MS PGothic" pitchFamily="34" charset="-128"/>
          <a:cs typeface="ＭＳ Ｐゴシック" charset="0"/>
        </a:defRPr>
      </a:lvl5pPr>
      <a:lvl6pPr marL="4572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6pPr>
      <a:lvl7pPr marL="9144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7pPr>
      <a:lvl8pPr marL="13716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8pPr>
      <a:lvl9pPr marL="1828800" algn="ctr" rtl="0" eaLnBrk="1" fontAlgn="base" hangingPunct="1">
        <a:lnSpc>
          <a:spcPts val="5800"/>
        </a:lnSpc>
        <a:spcBef>
          <a:spcPct val="0"/>
        </a:spcBef>
        <a:spcAft>
          <a:spcPct val="0"/>
        </a:spcAft>
        <a:defRPr sz="5400">
          <a:solidFill>
            <a:schemeClr val="tx2"/>
          </a:solidFill>
          <a:latin typeface="Palatino Linotype" charset="0"/>
          <a:ea typeface="ＭＳ Ｐゴシック" charset="0"/>
          <a:cs typeface="ＭＳ Ｐゴシック" charset="0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charset="0"/>
        <a:buChar char="§"/>
        <a:defRPr sz="2400" kern="1200">
          <a:solidFill>
            <a:srgbClr val="000000"/>
          </a:solidFill>
          <a:latin typeface="+mj-lt"/>
          <a:ea typeface="MS PGothic" pitchFamily="34" charset="-128"/>
          <a:cs typeface="ＭＳ Ｐゴシック" charset="0"/>
        </a:defRPr>
      </a:lvl1pPr>
      <a:lvl2pPr marL="593725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Lucida Grande" charset="0"/>
        <a:buChar char="●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2pPr>
      <a:lvl3pPr marL="914400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3pPr>
      <a:lvl4pPr marL="1279525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4pPr>
      <a:lvl5pPr marL="1554163" indent="-18256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•"/>
        <a:defRPr sz="1600" kern="1200">
          <a:solidFill>
            <a:srgbClr val="000000"/>
          </a:solidFill>
          <a:latin typeface="+mj-lt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jpeg"/><Relationship Id="rId12" Type="http://schemas.openxmlformats.org/officeDocument/2006/relationships/image" Target="../media/image23.jpeg"/><Relationship Id="rId13" Type="http://schemas.openxmlformats.org/officeDocument/2006/relationships/image" Target="../media/image24.jpeg"/><Relationship Id="rId14" Type="http://schemas.openxmlformats.org/officeDocument/2006/relationships/image" Target="../media/image25.jpeg"/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microsoft.com/office/2007/relationships/hdphoto" Target="../media/hdphoto1.wdp"/><Relationship Id="rId6" Type="http://schemas.openxmlformats.org/officeDocument/2006/relationships/image" Target="../media/image17.jpeg"/><Relationship Id="rId7" Type="http://schemas.openxmlformats.org/officeDocument/2006/relationships/image" Target="../media/image18.jpeg"/><Relationship Id="rId8" Type="http://schemas.openxmlformats.org/officeDocument/2006/relationships/image" Target="../media/image19.jpeg"/><Relationship Id="rId9" Type="http://schemas.openxmlformats.org/officeDocument/2006/relationships/image" Target="../media/image20.jpeg"/><Relationship Id="rId10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28.png"/><Relationship Id="rId3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785" y="5827099"/>
            <a:ext cx="8229600" cy="724252"/>
          </a:xfrm>
        </p:spPr>
        <p:txBody>
          <a:bodyPr/>
          <a:lstStyle/>
          <a:p>
            <a:r>
              <a:rPr lang="en-US" sz="3600" dirty="0" smtClean="0"/>
              <a:t>Text Mining &amp; Linguistic Analysis</a:t>
            </a:r>
            <a:endParaRPr lang="en-US" sz="3600" i="1" dirty="0"/>
          </a:p>
        </p:txBody>
      </p:sp>
    </p:spTree>
    <p:extLst>
      <p:ext uri="{BB962C8B-B14F-4D97-AF65-F5344CB8AC3E}">
        <p14:creationId xmlns:p14="http://schemas.microsoft.com/office/powerpoint/2010/main" val="252804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/>
        </p:nvSpPr>
        <p:spPr>
          <a:xfrm>
            <a:off x="4572000" y="1027275"/>
            <a:ext cx="4572000" cy="5373216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027275"/>
            <a:ext cx="4572000" cy="5373216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black">
                  <a:lumMod val="65000"/>
                  <a:lumOff val="35000"/>
                </a:prstClr>
              </a:solidFill>
              <a:latin typeface="Calibri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563888" y="1027275"/>
            <a:ext cx="2016224" cy="5373216"/>
            <a:chOff x="3707904" y="0"/>
            <a:chExt cx="1728192" cy="5373216"/>
          </a:xfrm>
          <a:effectLst/>
        </p:grpSpPr>
        <p:sp>
          <p:nvSpPr>
            <p:cNvPr id="2" name="Right Triangle 1"/>
            <p:cNvSpPr/>
            <p:nvPr/>
          </p:nvSpPr>
          <p:spPr>
            <a:xfrm rot="10800000" flipH="1">
              <a:off x="4572000" y="0"/>
              <a:ext cx="864096" cy="2681536"/>
            </a:xfrm>
            <a:prstGeom prst="rtTriangle">
              <a:avLst/>
            </a:prstGeom>
            <a:solidFill>
              <a:schemeClr val="bg2">
                <a:lumMod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  <p:sp>
          <p:nvSpPr>
            <p:cNvPr id="22" name="Right Triangle 21"/>
            <p:cNvSpPr/>
            <p:nvPr/>
          </p:nvSpPr>
          <p:spPr>
            <a:xfrm flipH="1">
              <a:off x="3707904" y="2681537"/>
              <a:ext cx="864096" cy="2691679"/>
            </a:xfrm>
            <a:prstGeom prst="rtTriangle">
              <a:avLst/>
            </a:prstGeom>
            <a:solidFill>
              <a:schemeClr val="bg2">
                <a:lumMod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prstClr val="black">
                    <a:lumMod val="65000"/>
                    <a:lumOff val="35000"/>
                  </a:prstClr>
                </a:solidFill>
                <a:latin typeface="Calibri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775436" y="2155560"/>
            <a:ext cx="4007048" cy="3884891"/>
            <a:chOff x="4885432" y="364046"/>
            <a:chExt cx="4007048" cy="3884891"/>
          </a:xfrm>
        </p:grpSpPr>
        <p:pic>
          <p:nvPicPr>
            <p:cNvPr id="6" name="Picture 5"/>
            <p:cNvPicPr/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529" t="1" b="13219"/>
            <a:stretch/>
          </p:blipFill>
          <p:spPr bwMode="auto">
            <a:xfrm>
              <a:off x="6240884" y="364046"/>
              <a:ext cx="1257451" cy="1912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Picture 8"/>
            <p:cNvPicPr/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807" b="16114"/>
            <a:stretch/>
          </p:blipFill>
          <p:spPr bwMode="auto">
            <a:xfrm>
              <a:off x="7603604" y="2372639"/>
              <a:ext cx="1288876" cy="18699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9"/>
            <p:cNvPicPr/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88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7" t="58" r="57948" b="-723"/>
            <a:stretch/>
          </p:blipFill>
          <p:spPr bwMode="auto">
            <a:xfrm>
              <a:off x="7574630" y="364046"/>
              <a:ext cx="1317850" cy="1912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Picture 12"/>
            <p:cNvPicPr/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44" b="13194"/>
            <a:stretch/>
          </p:blipFill>
          <p:spPr bwMode="auto">
            <a:xfrm>
              <a:off x="4885432" y="364046"/>
              <a:ext cx="1280913" cy="1912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Picture 14"/>
            <p:cNvPicPr/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40" r="-1048" b="13753"/>
            <a:stretch/>
          </p:blipFill>
          <p:spPr bwMode="auto">
            <a:xfrm>
              <a:off x="4891097" y="2371311"/>
              <a:ext cx="1282700" cy="18776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Picture 16"/>
            <p:cNvPicPr/>
            <p:nvPr/>
          </p:nvPicPr>
          <p:blipFill rotWithShape="1"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92" r="446" b="13792"/>
            <a:stretch/>
          </p:blipFill>
          <p:spPr bwMode="auto">
            <a:xfrm>
              <a:off x="6240885" y="2370379"/>
              <a:ext cx="1260094" cy="18722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Group 19"/>
          <p:cNvGrpSpPr/>
          <p:nvPr/>
        </p:nvGrpSpPr>
        <p:grpSpPr>
          <a:xfrm>
            <a:off x="383220" y="1382770"/>
            <a:ext cx="4010744" cy="3793585"/>
            <a:chOff x="251520" y="188640"/>
            <a:chExt cx="4104456" cy="3882223"/>
          </a:xfrm>
        </p:grpSpPr>
        <p:pic>
          <p:nvPicPr>
            <p:cNvPr id="4" name="Picture 3"/>
            <p:cNvPicPr/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911" b="14954"/>
            <a:stretch/>
          </p:blipFill>
          <p:spPr bwMode="auto">
            <a:xfrm>
              <a:off x="269395" y="188641"/>
              <a:ext cx="1320359" cy="19060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Picture 4"/>
            <p:cNvPicPr/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1161" b="15444"/>
            <a:stretch/>
          </p:blipFill>
          <p:spPr bwMode="auto">
            <a:xfrm>
              <a:off x="251520" y="2161823"/>
              <a:ext cx="1320359" cy="1905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Picture 6"/>
            <p:cNvPicPr/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01" b="13792"/>
            <a:stretch/>
          </p:blipFill>
          <p:spPr bwMode="auto">
            <a:xfrm>
              <a:off x="1671510" y="2177999"/>
              <a:ext cx="1277629" cy="18928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Picture 11"/>
            <p:cNvPicPr/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04" r="6003" b="536"/>
            <a:stretch/>
          </p:blipFill>
          <p:spPr bwMode="auto">
            <a:xfrm>
              <a:off x="3042185" y="188640"/>
              <a:ext cx="1313791" cy="1912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Picture 13"/>
            <p:cNvPicPr/>
            <p:nvPr/>
          </p:nvPicPr>
          <p:blipFill rotWithShape="1"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643" b="14980"/>
            <a:stretch/>
          </p:blipFill>
          <p:spPr bwMode="auto">
            <a:xfrm>
              <a:off x="1661762" y="188640"/>
              <a:ext cx="1300662" cy="1906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Picture 15"/>
            <p:cNvPicPr/>
            <p:nvPr/>
          </p:nvPicPr>
          <p:blipFill rotWithShape="1"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679" b="15050"/>
            <a:stretch/>
          </p:blipFill>
          <p:spPr bwMode="auto">
            <a:xfrm>
              <a:off x="3047148" y="2190738"/>
              <a:ext cx="1280558" cy="187644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/>
          <p:cNvSpPr txBox="1"/>
          <p:nvPr/>
        </p:nvSpPr>
        <p:spPr>
          <a:xfrm>
            <a:off x="9457257" y="209794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Source: Mark Kennedy, Imperial College, London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449263"/>
          </a:xfrm>
        </p:spPr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  <p:sp>
        <p:nvSpPr>
          <p:cNvPr id="27" name="Rounded Rectangular Callout 26"/>
          <p:cNvSpPr/>
          <p:nvPr/>
        </p:nvSpPr>
        <p:spPr>
          <a:xfrm>
            <a:off x="5714777" y="678222"/>
            <a:ext cx="3291840" cy="1010121"/>
          </a:xfrm>
          <a:prstGeom prst="wedgeRoundRectCallout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817957">
                    <a:lumMod val="50000"/>
                  </a:srgbClr>
                </a:solidFill>
                <a:latin typeface="Calibri"/>
              </a:rPr>
              <a:t>Fads &amp; fashions are only the tip of the iceberg</a:t>
            </a:r>
          </a:p>
        </p:txBody>
      </p:sp>
    </p:spTree>
    <p:extLst>
      <p:ext uri="{BB962C8B-B14F-4D97-AF65-F5344CB8AC3E}">
        <p14:creationId xmlns:p14="http://schemas.microsoft.com/office/powerpoint/2010/main" val="899418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980" y="3015550"/>
            <a:ext cx="84780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36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Frutiger 45 Light"/>
                <a:cs typeface="Frutiger 45 Light"/>
              </a:rPr>
              <a:t>The common denominator? </a:t>
            </a:r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Source: Mark Kennedy, Imperial College, London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449263"/>
          </a:xfrm>
        </p:spPr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202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726" r="2726"/>
          <a:stretch/>
        </p:blipFill>
        <p:spPr>
          <a:xfrm>
            <a:off x="0" y="-35945"/>
            <a:ext cx="9143999" cy="69081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1497" y="5301208"/>
            <a:ext cx="9143999" cy="1080120"/>
          </a:xfrm>
          <a:prstGeom prst="rect">
            <a:avLst/>
          </a:prstGeom>
          <a:solidFill>
            <a:schemeClr val="bg1">
              <a:alpha val="57000"/>
            </a:schemeClr>
          </a:solidFill>
        </p:spPr>
        <p:txBody>
          <a:bodyPr wrap="square" rtlCol="0" anchor="ctr">
            <a:noAutofit/>
          </a:bodyPr>
          <a:lstStyle/>
          <a:p>
            <a:pPr algn="ctr">
              <a:lnSpc>
                <a:spcPct val="80000"/>
              </a:lnSpc>
            </a:pPr>
            <a:r>
              <a:rPr lang="en-GB" sz="4400" dirty="0" smtClean="0">
                <a:solidFill>
                  <a:srgbClr val="403C2C"/>
                </a:solidFill>
                <a:latin typeface="Frutiger 45 Light"/>
                <a:cs typeface="Frutiger 45 Light"/>
              </a:rPr>
              <a:t>The social influence of crowds </a:t>
            </a:r>
          </a:p>
        </p:txBody>
      </p:sp>
    </p:spTree>
    <p:extLst>
      <p:ext uri="{BB962C8B-B14F-4D97-AF65-F5344CB8AC3E}">
        <p14:creationId xmlns:p14="http://schemas.microsoft.com/office/powerpoint/2010/main" val="14642872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919" y="1239274"/>
            <a:ext cx="3767533" cy="37739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69027" y="5319794"/>
            <a:ext cx="8864932" cy="89665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3200" dirty="0" smtClean="0">
                <a:solidFill>
                  <a:srgbClr val="403C2C"/>
                </a:solidFill>
                <a:latin typeface="Frutiger 45 Light"/>
                <a:cs typeface="Frutiger 45 Light"/>
              </a:rPr>
              <a:t>So we use radical new tools to analyze crowd-level conversations (“</a:t>
            </a:r>
            <a:r>
              <a:rPr lang="en-GB" sz="3200" i="1" dirty="0" smtClean="0">
                <a:solidFill>
                  <a:srgbClr val="403C2C"/>
                </a:solidFill>
                <a:latin typeface="Frutiger 45 Light"/>
                <a:cs typeface="Frutiger 45 Light"/>
              </a:rPr>
              <a:t>social conversations</a:t>
            </a:r>
            <a:r>
              <a:rPr lang="en-GB" sz="3200" dirty="0" smtClean="0">
                <a:solidFill>
                  <a:srgbClr val="403C2C"/>
                </a:solidFill>
                <a:latin typeface="Frutiger 45 Light"/>
                <a:cs typeface="Frutiger 45 Light"/>
              </a:rPr>
              <a:t>”)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 smtClean="0">
                <a:solidFill>
                  <a:prstClr val="black"/>
                </a:solidFill>
              </a:rPr>
              <a:t>Source: Mark Kennedy, Imperial College, London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449263"/>
          </a:xfrm>
        </p:spPr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6451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520" y="3527402"/>
            <a:ext cx="8640960" cy="144039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GB" sz="3600" dirty="0" smtClean="0">
                <a:solidFill>
                  <a:srgbClr val="403C2C"/>
                </a:solidFill>
                <a:latin typeface="Frutiger 45 Light"/>
                <a:cs typeface="Frutiger 45 Light"/>
              </a:rPr>
              <a:t>We find changes in </a:t>
            </a:r>
            <a:br>
              <a:rPr lang="en-GB" sz="3600" dirty="0" smtClean="0">
                <a:solidFill>
                  <a:srgbClr val="403C2C"/>
                </a:solidFill>
                <a:latin typeface="Frutiger 45 Light"/>
                <a:cs typeface="Frutiger 45 Light"/>
              </a:rPr>
            </a:br>
            <a:r>
              <a:rPr lang="en-GB" sz="3600" i="1" dirty="0" smtClean="0">
                <a:solidFill>
                  <a:srgbClr val="403C2C"/>
                </a:solidFill>
                <a:latin typeface="Frutiger 45 Light"/>
                <a:cs typeface="Frutiger 45 Light"/>
              </a:rPr>
              <a:t>shared mental models </a:t>
            </a:r>
            <a:r>
              <a:rPr lang="en-GB" sz="3600" dirty="0" smtClean="0">
                <a:solidFill>
                  <a:srgbClr val="403C2C"/>
                </a:solidFill>
                <a:latin typeface="Frutiger 45 Light"/>
                <a:cs typeface="Frutiger 45 Light"/>
              </a:rPr>
              <a:t>of a topic, </a:t>
            </a:r>
            <a:br>
              <a:rPr lang="en-GB" sz="3600" dirty="0" smtClean="0">
                <a:solidFill>
                  <a:srgbClr val="403C2C"/>
                </a:solidFill>
                <a:latin typeface="Frutiger 45 Light"/>
                <a:cs typeface="Frutiger 45 Light"/>
              </a:rPr>
            </a:br>
            <a:r>
              <a:rPr lang="en-GB" sz="3600" dirty="0" smtClean="0">
                <a:solidFill>
                  <a:srgbClr val="403C2C"/>
                </a:solidFill>
                <a:latin typeface="Frutiger 45 Light"/>
                <a:cs typeface="Frutiger 45 Light"/>
              </a:rPr>
              <a:t>not just volume or sentiment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502" y="1416590"/>
            <a:ext cx="4280996" cy="19848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403648" y="5013034"/>
            <a:ext cx="1219202" cy="1246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71800" y="5083392"/>
            <a:ext cx="5688632" cy="10956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Frutiger 45 Light"/>
                <a:cs typeface="Frutiger 45 Light"/>
              </a:rPr>
              <a:t>e.g., for healthy behaviors, identify top-of-mind “underminers”—reasons why  people fall short of prescribed standards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Source: Mark Kennedy, Imperial College, London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57200" y="419100"/>
            <a:ext cx="8229600" cy="449263"/>
          </a:xfrm>
        </p:spPr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734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3 Concept Cars instances x instances.tiff"/>
          <p:cNvPicPr>
            <a:picLocks noChangeAspect="1"/>
          </p:cNvPicPr>
          <p:nvPr/>
        </p:nvPicPr>
        <p:blipFill rotWithShape="1"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5765" r="2753" b="7581"/>
          <a:stretch/>
        </p:blipFill>
        <p:spPr>
          <a:xfrm rot="19720770">
            <a:off x="4158412" y="288381"/>
            <a:ext cx="5374640" cy="4114800"/>
          </a:xfrm>
          <a:prstGeom prst="rect">
            <a:avLst/>
          </a:prstGeom>
        </p:spPr>
      </p:pic>
      <p:sp>
        <p:nvSpPr>
          <p:cNvPr id="2" name="Donut 1"/>
          <p:cNvSpPr/>
          <p:nvPr/>
        </p:nvSpPr>
        <p:spPr>
          <a:xfrm>
            <a:off x="3635896" y="-553866"/>
            <a:ext cx="6071098" cy="6071098"/>
          </a:xfrm>
          <a:prstGeom prst="donut">
            <a:avLst>
              <a:gd name="adj" fmla="val 2386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GB" dirty="0">
              <a:solidFill>
                <a:prstClr val="black"/>
              </a:solidFill>
              <a:latin typeface="Calibri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-230110" y="620688"/>
            <a:ext cx="5450182" cy="5450182"/>
            <a:chOff x="-374126" y="50116"/>
            <a:chExt cx="5450182" cy="5450182"/>
          </a:xfrm>
        </p:grpSpPr>
        <p:grpSp>
          <p:nvGrpSpPr>
            <p:cNvPr id="41" name="Group 40"/>
            <p:cNvGrpSpPr/>
            <p:nvPr/>
          </p:nvGrpSpPr>
          <p:grpSpPr>
            <a:xfrm>
              <a:off x="-374126" y="50116"/>
              <a:ext cx="5450182" cy="5450182"/>
              <a:chOff x="-374126" y="50116"/>
              <a:chExt cx="5450182" cy="5450182"/>
            </a:xfrm>
          </p:grpSpPr>
          <p:pic>
            <p:nvPicPr>
              <p:cNvPr id="5" name="Picture 4" descr="2004 Concept Cars instances x instances.tiff"/>
              <p:cNvPicPr>
                <a:picLocks noChangeAspect="1"/>
              </p:cNvPicPr>
              <p:nvPr/>
            </p:nvPicPr>
            <p:blipFill rotWithShape="1"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135" t="5353" r="10529" b="6586"/>
              <a:stretch/>
            </p:blipFill>
            <p:spPr>
              <a:xfrm>
                <a:off x="226119" y="692696"/>
                <a:ext cx="4561840" cy="4155441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8" name="Donut 27"/>
              <p:cNvSpPr/>
              <p:nvPr/>
            </p:nvSpPr>
            <p:spPr>
              <a:xfrm>
                <a:off x="-374126" y="50116"/>
                <a:ext cx="5450182" cy="5450182"/>
              </a:xfrm>
              <a:prstGeom prst="donut">
                <a:avLst>
                  <a:gd name="adj" fmla="val 21225"/>
                </a:avLst>
              </a:prstGeom>
              <a:solidFill>
                <a:srgbClr val="FFFFFF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GB" dirty="0">
                  <a:solidFill>
                    <a:prstClr val="black"/>
                  </a:solidFill>
                  <a:latin typeface="Calibri"/>
                </a:endParaRPr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94765" y="950531"/>
              <a:ext cx="4498441" cy="3660794"/>
              <a:chOff x="94765" y="950531"/>
              <a:chExt cx="4498441" cy="3660794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239852" y="1310571"/>
                <a:ext cx="3960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car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3873126" y="2301749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cross-over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851920" y="3124034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diesel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3419872" y="3813917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hybrid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2843808" y="4262899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EV+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2051720" y="4365104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minivan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83568" y="4005064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sedan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94765" y="2678723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sports car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39552" y="1382579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truck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547664" y="950531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van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1979712" y="950531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SUV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2555776" y="1019993"/>
                <a:ext cx="72008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/>
                <a:r>
                  <a:rPr lang="en-GB" sz="1000" dirty="0" smtClean="0">
                    <a:solidFill>
                      <a:prstClr val="black"/>
                    </a:solidFill>
                    <a:latin typeface="Frutiger 45 Light"/>
                    <a:cs typeface="Frutiger 45 Light"/>
                  </a:rPr>
                  <a:t>EV</a:t>
                </a:r>
                <a:endParaRPr lang="en-GB" sz="1000" dirty="0">
                  <a:solidFill>
                    <a:prstClr val="black"/>
                  </a:solidFill>
                  <a:latin typeface="Frutiger 45 Light"/>
                  <a:cs typeface="Frutiger 45 Light"/>
                </a:endParaRPr>
              </a:p>
            </p:txBody>
          </p:sp>
        </p:grpSp>
      </p:grpSp>
      <p:grpSp>
        <p:nvGrpSpPr>
          <p:cNvPr id="45" name="Group 44"/>
          <p:cNvGrpSpPr/>
          <p:nvPr/>
        </p:nvGrpSpPr>
        <p:grpSpPr>
          <a:xfrm>
            <a:off x="4403803" y="724466"/>
            <a:ext cx="4470292" cy="3499320"/>
            <a:chOff x="4453385" y="1549450"/>
            <a:chExt cx="4470292" cy="3499320"/>
          </a:xfrm>
        </p:grpSpPr>
        <p:sp>
          <p:nvSpPr>
            <p:cNvPr id="7" name="TextBox 6"/>
            <p:cNvSpPr txBox="1"/>
            <p:nvPr/>
          </p:nvSpPr>
          <p:spPr>
            <a:xfrm>
              <a:off x="7148878" y="1579553"/>
              <a:ext cx="3960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car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178196" y="2579292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cross-over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203597" y="3659412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diesel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220886" y="4781343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hybrid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111093" y="4802549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EV+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348678" y="4687004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minivan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96334" y="4082993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sedan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453385" y="2939332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sports car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716016" y="2219252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truck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04048" y="1859212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van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76670" y="1670611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SUV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44268" y="1549450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/>
              <a:r>
                <a:rPr lang="en-GB" sz="1000" dirty="0" smtClean="0">
                  <a:solidFill>
                    <a:prstClr val="black"/>
                  </a:solidFill>
                  <a:latin typeface="Frutiger 45 Light"/>
                  <a:cs typeface="Frutiger 45 Light"/>
                </a:rPr>
                <a:t>EV</a:t>
              </a:r>
              <a:endParaRPr lang="en-GB" sz="1000" dirty="0">
                <a:solidFill>
                  <a:prstClr val="black"/>
                </a:solidFill>
                <a:latin typeface="Frutiger 45 Light"/>
                <a:cs typeface="Frutiger 45 Light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3068216" y="385693"/>
            <a:ext cx="2007840" cy="595035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 defTabSz="457200">
              <a:lnSpc>
                <a:spcPct val="80000"/>
              </a:lnSpc>
            </a:pPr>
            <a:r>
              <a:rPr lang="en-GB" sz="20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Frutiger 45 Light"/>
                <a:cs typeface="Frutiger 45 Light"/>
              </a:rPr>
              <a:t>For example: </a:t>
            </a:r>
            <a:r>
              <a:rPr lang="en-GB" sz="2000" dirty="0" smtClean="0">
                <a:solidFill>
                  <a:srgbClr val="E60036"/>
                </a:solidFill>
                <a:latin typeface="Frutiger 45 Light"/>
                <a:cs typeface="Frutiger 45 Light"/>
              </a:rPr>
              <a:t>“Concept car”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51520" y="3717032"/>
            <a:ext cx="792088" cy="997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457200">
              <a:lnSpc>
                <a:spcPct val="80000"/>
              </a:lnSpc>
            </a:pPr>
            <a:r>
              <a:rPr lang="en-GB" sz="3600" dirty="0" smtClean="0">
                <a:solidFill>
                  <a:srgbClr val="009DEB"/>
                </a:solidFill>
                <a:latin typeface="Frutiger 45 Light"/>
                <a:cs typeface="Frutiger 45 Light"/>
              </a:rPr>
              <a:t>20</a:t>
            </a:r>
            <a:br>
              <a:rPr lang="en-GB" sz="3600" dirty="0" smtClean="0">
                <a:solidFill>
                  <a:srgbClr val="009DEB"/>
                </a:solidFill>
                <a:latin typeface="Frutiger 45 Light"/>
                <a:cs typeface="Frutiger 45 Light"/>
              </a:rPr>
            </a:br>
            <a:r>
              <a:rPr lang="en-GB" sz="3600" dirty="0" smtClean="0">
                <a:solidFill>
                  <a:srgbClr val="009DEB"/>
                </a:solidFill>
                <a:latin typeface="Frutiger 45 Light"/>
                <a:cs typeface="Frutiger 45 Light"/>
              </a:rPr>
              <a:t>04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8037524" y="3503209"/>
            <a:ext cx="792088" cy="997196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defTabSz="457200">
              <a:lnSpc>
                <a:spcPct val="80000"/>
              </a:lnSpc>
            </a:pPr>
            <a:r>
              <a:rPr lang="en-GB" sz="3600" dirty="0" smtClean="0">
                <a:solidFill>
                  <a:srgbClr val="009DEB"/>
                </a:solidFill>
                <a:latin typeface="Frutiger 45 Light"/>
                <a:cs typeface="Frutiger 45 Light"/>
              </a:rPr>
              <a:t>20</a:t>
            </a:r>
            <a:br>
              <a:rPr lang="en-GB" sz="3600" dirty="0" smtClean="0">
                <a:solidFill>
                  <a:srgbClr val="009DEB"/>
                </a:solidFill>
                <a:latin typeface="Frutiger 45 Light"/>
                <a:cs typeface="Frutiger 45 Light"/>
              </a:rPr>
            </a:br>
            <a:r>
              <a:rPr lang="en-GB" sz="3600" dirty="0" smtClean="0">
                <a:solidFill>
                  <a:srgbClr val="009DEB"/>
                </a:solidFill>
                <a:latin typeface="Frutiger 45 Light"/>
                <a:cs typeface="Frutiger 45 Light"/>
              </a:rPr>
              <a:t>13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-6853" y="-9458"/>
            <a:ext cx="2850661" cy="1336963"/>
          </a:xfrm>
          <a:prstGeom prst="rect">
            <a:avLst/>
          </a:prstGeom>
          <a:solidFill>
            <a:schemeClr val="tx1">
              <a:alpha val="81000"/>
            </a:schemeClr>
          </a:solidFill>
        </p:spPr>
        <p:txBody>
          <a:bodyPr wrap="square" rtlCol="0" anchor="ctr">
            <a:noAutofit/>
          </a:bodyPr>
          <a:lstStyle/>
          <a:p>
            <a:pPr algn="ctr" defTabSz="457200">
              <a:lnSpc>
                <a:spcPct val="80000"/>
              </a:lnSpc>
            </a:pPr>
            <a:r>
              <a:rPr lang="en-GB" sz="4800" dirty="0" smtClean="0">
                <a:solidFill>
                  <a:prstClr val="white"/>
                </a:solidFill>
                <a:latin typeface="Frutiger 45 Light"/>
                <a:cs typeface="Frutiger 45 Light"/>
              </a:rPr>
              <a:t>Why?</a:t>
            </a:r>
            <a:endParaRPr lang="en-GB" sz="4800" dirty="0">
              <a:solidFill>
                <a:prstClr val="white"/>
              </a:solidFill>
              <a:latin typeface="Frutiger 45 Light"/>
              <a:cs typeface="Frutiger 45 Ligh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000315" y="5200199"/>
            <a:ext cx="8111285" cy="1091411"/>
          </a:xfrm>
          <a:prstGeom prst="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Ins="288000" rtlCol="0" anchor="ctr">
            <a:no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4800">
                <a:solidFill>
                  <a:schemeClr val="bg1"/>
                </a:solidFill>
                <a:latin typeface="Frutiger 45 Light"/>
                <a:cs typeface="Frutiger 45 Light"/>
              </a:defRPr>
            </a:lvl1pPr>
          </a:lstStyle>
          <a:p>
            <a:pPr defTabSz="457200"/>
            <a:r>
              <a:rPr lang="en-GB" sz="3600" dirty="0">
                <a:solidFill>
                  <a:schemeClr val="accent2">
                    <a:lumMod val="75000"/>
                  </a:schemeClr>
                </a:solidFill>
              </a:rPr>
              <a:t>Because </a:t>
            </a:r>
            <a:r>
              <a:rPr lang="en-GB" sz="3600" i="1" dirty="0" smtClean="0">
                <a:solidFill>
                  <a:schemeClr val="accent2">
                    <a:lumMod val="75000"/>
                  </a:schemeClr>
                </a:solidFill>
              </a:rPr>
              <a:t>language use </a:t>
            </a:r>
            <a:r>
              <a:rPr lang="en-GB" sz="3600" dirty="0" smtClean="0">
                <a:solidFill>
                  <a:schemeClr val="accent2">
                    <a:lumMod val="75000"/>
                  </a:schemeClr>
                </a:solidFill>
              </a:rPr>
              <a:t>underlies </a:t>
            </a:r>
            <a:r>
              <a:rPr lang="en-GB" sz="3600" i="1" dirty="0" smtClean="0">
                <a:solidFill>
                  <a:schemeClr val="accent2">
                    <a:lumMod val="75000"/>
                  </a:schemeClr>
                </a:solidFill>
              </a:rPr>
              <a:t>social</a:t>
            </a:r>
            <a:r>
              <a:rPr lang="en-GB" sz="3600" dirty="0" smtClean="0">
                <a:solidFill>
                  <a:schemeClr val="accent2">
                    <a:lumMod val="75000"/>
                  </a:schemeClr>
                </a:solidFill>
              </a:rPr>
              <a:t> categories &amp; </a:t>
            </a:r>
            <a:r>
              <a:rPr lang="en-GB" sz="3600" i="1" dirty="0" smtClean="0">
                <a:solidFill>
                  <a:schemeClr val="accent2">
                    <a:lumMod val="75000"/>
                  </a:schemeClr>
                </a:solidFill>
              </a:rPr>
              <a:t>market</a:t>
            </a:r>
            <a:r>
              <a:rPr lang="en-GB" sz="3600" dirty="0" smtClean="0">
                <a:solidFill>
                  <a:schemeClr val="accent2">
                    <a:lumMod val="75000"/>
                  </a:schemeClr>
                </a:solidFill>
              </a:rPr>
              <a:t> labels</a:t>
            </a:r>
            <a:endParaRPr lang="en-GB" sz="3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Source: Mark Kennedy, Imperial College, London</a:t>
            </a:r>
          </a:p>
        </p:txBody>
      </p:sp>
    </p:spTree>
    <p:extLst>
      <p:ext uri="{BB962C8B-B14F-4D97-AF65-F5344CB8AC3E}">
        <p14:creationId xmlns:p14="http://schemas.microsoft.com/office/powerpoint/2010/main" val="18376339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134849"/>
            <a:ext cx="8458200" cy="5021095"/>
          </a:xfrm>
        </p:spPr>
        <p:txBody>
          <a:bodyPr/>
          <a:lstStyle/>
          <a:p>
            <a:r>
              <a:rPr lang="en-US" dirty="0" smtClean="0"/>
              <a:t>There are different tools and techniques for linguistic analysis: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Entity tagging, relation extraction (NLP – Nat. Lang. Processing)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Topic Modeling (LDA – Latent </a:t>
            </a:r>
            <a:r>
              <a:rPr lang="en-US" dirty="0" err="1" smtClean="0"/>
              <a:t>Dirichlet</a:t>
            </a:r>
            <a:r>
              <a:rPr lang="en-US" dirty="0" smtClean="0"/>
              <a:t> Allocation)</a:t>
            </a:r>
          </a:p>
          <a:p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K-means clustering and related methods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Analytical Tools &amp; Applications: Intro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EEC318-AAC2-7643-9C23-6349EFB53188}" type="slidenum">
              <a:rPr lang="en-US" smtClean="0"/>
              <a:pPr/>
              <a:t>16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3112543" y="4955508"/>
            <a:ext cx="2373843" cy="475472"/>
            <a:chOff x="6388441" y="482114"/>
            <a:chExt cx="2373843" cy="475472"/>
          </a:xfrm>
        </p:grpSpPr>
        <p:sp>
          <p:nvSpPr>
            <p:cNvPr id="7" name="5-Point Star 6"/>
            <p:cNvSpPr>
              <a:spLocks noChangeAspect="1"/>
            </p:cNvSpPr>
            <p:nvPr/>
          </p:nvSpPr>
          <p:spPr>
            <a:xfrm>
              <a:off x="6388441" y="482114"/>
              <a:ext cx="457200" cy="457200"/>
            </a:xfrm>
            <a:prstGeom prst="star5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845641" y="495921"/>
              <a:ext cx="1916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bg2">
                      <a:lumMod val="50000"/>
                    </a:schemeClr>
                  </a:solidFill>
                </a:rPr>
                <a:t>un</a:t>
              </a:r>
              <a:r>
                <a:rPr lang="en-US" i="1" dirty="0" smtClean="0">
                  <a:solidFill>
                    <a:schemeClr val="bg2">
                      <a:lumMod val="50000"/>
                    </a:schemeClr>
                  </a:solidFill>
                </a:rPr>
                <a:t>supervised</a:t>
              </a:r>
              <a:endParaRPr lang="en-US" i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sp>
        <p:nvSpPr>
          <p:cNvPr id="11" name="5-Point Star 10"/>
          <p:cNvSpPr>
            <a:spLocks noChangeAspect="1"/>
          </p:cNvSpPr>
          <p:nvPr/>
        </p:nvSpPr>
        <p:spPr>
          <a:xfrm>
            <a:off x="106242" y="1875517"/>
            <a:ext cx="457200" cy="457200"/>
          </a:xfrm>
          <a:prstGeom prst="star5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2" name="5-Point Star 11"/>
          <p:cNvSpPr>
            <a:spLocks noChangeAspect="1"/>
          </p:cNvSpPr>
          <p:nvPr/>
        </p:nvSpPr>
        <p:spPr>
          <a:xfrm>
            <a:off x="106242" y="2726907"/>
            <a:ext cx="457200" cy="457200"/>
          </a:xfrm>
          <a:prstGeom prst="star5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3" name="5-Point Star 12"/>
          <p:cNvSpPr>
            <a:spLocks noChangeAspect="1"/>
          </p:cNvSpPr>
          <p:nvPr/>
        </p:nvSpPr>
        <p:spPr>
          <a:xfrm>
            <a:off x="106242" y="3607156"/>
            <a:ext cx="457200" cy="457200"/>
          </a:xfrm>
          <a:prstGeom prst="star5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33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620C274F-43F6-1144-9797-3F32A46BBFE8}" type="slidenum">
              <a:rPr lang="en-US" sz="1200">
                <a:solidFill>
                  <a:srgbClr val="9E0F1D"/>
                </a:solidFill>
                <a:latin typeface="Calibri" charset="0"/>
              </a:rPr>
              <a:pPr eaLnBrk="1" hangingPunct="1"/>
              <a:t>17</a:t>
            </a:fld>
            <a:endParaRPr lang="en-US" sz="1200">
              <a:solidFill>
                <a:srgbClr val="9E0F1D"/>
              </a:solidFill>
              <a:latin typeface="Calibri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Data Analytical Tools &amp; Applications: Intro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471378" y="2875548"/>
            <a:ext cx="22012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Questions?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rgbClr val="911622"/>
                </a:solidFill>
                <a:latin typeface="Calibri" charset="0"/>
                <a:cs typeface="Calibri" charset="0"/>
              </a:rPr>
              <a:pPr eaLnBrk="1" hangingPunct="1"/>
              <a:t>2</a:t>
            </a:fld>
            <a:endParaRPr lang="en-US" sz="1200">
              <a:solidFill>
                <a:srgbClr val="911622"/>
              </a:solidFill>
              <a:latin typeface="Calibri" charset="0"/>
              <a:cs typeface="Calibri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35063"/>
            <a:ext cx="8321040" cy="5021262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MS PGothic" charset="0"/>
              </a:rPr>
              <a:t>“</a:t>
            </a:r>
            <a:r>
              <a:rPr lang="en-US" i="1" dirty="0" smtClean="0"/>
              <a:t>Joseph </a:t>
            </a:r>
            <a:r>
              <a:rPr lang="en-US" i="1" dirty="0"/>
              <a:t>has been one of the most enduring American </a:t>
            </a:r>
            <a:r>
              <a:rPr lang="en-US" i="1" dirty="0" smtClean="0"/>
              <a:t>names</a:t>
            </a:r>
            <a:r>
              <a:rPr lang="en-US" dirty="0" smtClean="0"/>
              <a:t>”</a:t>
            </a:r>
            <a:endParaRPr lang="en-US" i="1" dirty="0">
              <a:latin typeface="Calibri" charset="0"/>
              <a:ea typeface="MS PGothic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Source: http://</a:t>
            </a:r>
            <a:r>
              <a:rPr lang="en-US" dirty="0" err="1">
                <a:solidFill>
                  <a:prstClr val="black"/>
                </a:solidFill>
              </a:rPr>
              <a:t>fivethirtyeight.com</a:t>
            </a:r>
            <a:r>
              <a:rPr lang="en-US" dirty="0">
                <a:solidFill>
                  <a:prstClr val="black"/>
                </a:solidFill>
              </a:rPr>
              <a:t>/features/how-to-tell-</a:t>
            </a:r>
            <a:r>
              <a:rPr lang="en-US" dirty="0" err="1">
                <a:solidFill>
                  <a:prstClr val="black"/>
                </a:solidFill>
              </a:rPr>
              <a:t>someones</a:t>
            </a:r>
            <a:r>
              <a:rPr lang="en-US" dirty="0">
                <a:solidFill>
                  <a:prstClr val="black"/>
                </a:solidFill>
              </a:rPr>
              <a:t>-age-when-all-you-know-is-her-name/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36" y="1679336"/>
            <a:ext cx="586808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ular Callout 7"/>
          <p:cNvSpPr/>
          <p:nvPr/>
        </p:nvSpPr>
        <p:spPr>
          <a:xfrm>
            <a:off x="6763402" y="1765916"/>
            <a:ext cx="1920239" cy="1226575"/>
          </a:xfrm>
          <a:prstGeom prst="wedgeRoundRectCallout">
            <a:avLst>
              <a:gd name="adj1" fmla="val -20832"/>
              <a:gd name="adj2" fmla="val -61030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From description</a:t>
            </a:r>
            <a:r>
              <a:rPr lang="is-IS" dirty="0" smtClean="0">
                <a:solidFill>
                  <a:prstClr val="white"/>
                </a:solidFill>
              </a:rPr>
              <a:t>…</a:t>
            </a:r>
            <a:endParaRPr lang="en-US" dirty="0" err="1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2492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i="1" dirty="0" smtClean="0"/>
              <a:t>Popularity of the name “Brittany” peaked around the year 1990</a:t>
            </a:r>
            <a:endParaRPr lang="en-US" i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Data Analytical Tools &amp; Applications: Intro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EEC318-AAC2-7643-9C23-6349EFB53188}" type="slidenum">
              <a:rPr lang="en-US" smtClean="0">
                <a:solidFill>
                  <a:srgbClr val="911622"/>
                </a:solidFill>
              </a:rPr>
              <a:pPr/>
              <a:t>3</a:t>
            </a:fld>
            <a:endParaRPr lang="en-US">
              <a:solidFill>
                <a:srgbClr val="911622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93" y="1683340"/>
            <a:ext cx="586808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ounded Rectangular Callout 6"/>
          <p:cNvSpPr/>
          <p:nvPr/>
        </p:nvSpPr>
        <p:spPr>
          <a:xfrm>
            <a:off x="6763402" y="1765916"/>
            <a:ext cx="1920239" cy="1226575"/>
          </a:xfrm>
          <a:prstGeom prst="wedgeRoundRectCallout">
            <a:avLst>
              <a:gd name="adj1" fmla="val -20832"/>
              <a:gd name="adj2" fmla="val -61030"/>
              <a:gd name="adj3" fmla="val 16667"/>
            </a:avLst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From description</a:t>
            </a:r>
            <a:r>
              <a:rPr lang="is-IS" dirty="0" smtClean="0">
                <a:solidFill>
                  <a:prstClr val="white"/>
                </a:solidFill>
              </a:rPr>
              <a:t>…</a:t>
            </a:r>
            <a:endParaRPr lang="en-US" dirty="0" err="1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1433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>
              <a:latin typeface="Calibri" charset="0"/>
              <a:ea typeface="MS PGothic" charset="0"/>
            </a:endParaRP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rgbClr val="911622"/>
                </a:solidFill>
                <a:latin typeface="Calibri" charset="0"/>
                <a:cs typeface="Calibri" charset="0"/>
              </a:rPr>
              <a:pPr eaLnBrk="1" hangingPunct="1"/>
              <a:t>4</a:t>
            </a:fld>
            <a:endParaRPr lang="en-US" sz="1200">
              <a:solidFill>
                <a:srgbClr val="911622"/>
              </a:solidFill>
              <a:latin typeface="Calibri" charset="0"/>
              <a:cs typeface="Calibri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35063"/>
            <a:ext cx="8321040" cy="5021262"/>
          </a:xfrm>
        </p:spPr>
        <p:txBody>
          <a:bodyPr/>
          <a:lstStyle/>
          <a:p>
            <a:r>
              <a:rPr lang="en-US" dirty="0" smtClean="0">
                <a:latin typeface="Calibri" charset="0"/>
                <a:ea typeface="MS PGothic" charset="0"/>
              </a:rPr>
              <a:t>“</a:t>
            </a:r>
            <a:r>
              <a:rPr lang="en-US" i="1" dirty="0" smtClean="0">
                <a:latin typeface="Calibri" charset="0"/>
                <a:ea typeface="MS PGothic" charset="0"/>
              </a:rPr>
              <a:t>How </a:t>
            </a:r>
            <a:r>
              <a:rPr lang="en-US" i="1" dirty="0">
                <a:latin typeface="Calibri" charset="0"/>
                <a:ea typeface="MS PGothic" charset="0"/>
              </a:rPr>
              <a:t>to Tell Someone’s Age When All You Know Is Her </a:t>
            </a:r>
            <a:r>
              <a:rPr lang="en-US" i="1" dirty="0" smtClean="0">
                <a:latin typeface="Calibri" charset="0"/>
                <a:ea typeface="MS PGothic" charset="0"/>
              </a:rPr>
              <a:t>Name”</a:t>
            </a:r>
            <a:endParaRPr lang="en-US" i="1" dirty="0">
              <a:latin typeface="Calibri" charset="0"/>
              <a:ea typeface="MS PGothic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Source: http://</a:t>
            </a:r>
            <a:r>
              <a:rPr lang="en-US" dirty="0" err="1">
                <a:solidFill>
                  <a:prstClr val="black"/>
                </a:solidFill>
              </a:rPr>
              <a:t>fivethirtyeight.com</a:t>
            </a:r>
            <a:r>
              <a:rPr lang="en-US" dirty="0">
                <a:solidFill>
                  <a:prstClr val="black"/>
                </a:solidFill>
              </a:rPr>
              <a:t>/features/how-to-tell-</a:t>
            </a:r>
            <a:r>
              <a:rPr lang="en-US" dirty="0" err="1">
                <a:solidFill>
                  <a:prstClr val="black"/>
                </a:solidFill>
              </a:rPr>
              <a:t>someones</a:t>
            </a:r>
            <a:r>
              <a:rPr lang="en-US" dirty="0">
                <a:solidFill>
                  <a:prstClr val="black"/>
                </a:solidFill>
              </a:rPr>
              <a:t>-age-when-all-you-know-is-her-name/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00570"/>
            <a:ext cx="9144000" cy="2321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ounded Rectangular Callout 7"/>
          <p:cNvSpPr/>
          <p:nvPr/>
        </p:nvSpPr>
        <p:spPr>
          <a:xfrm>
            <a:off x="6763402" y="1765916"/>
            <a:ext cx="1920239" cy="1226575"/>
          </a:xfrm>
          <a:prstGeom prst="wedgeRoundRectCallout">
            <a:avLst>
              <a:gd name="adj1" fmla="val -20832"/>
              <a:gd name="adj2" fmla="val -61030"/>
              <a:gd name="adj3" fmla="val 16667"/>
            </a:avLst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s-IS" dirty="0">
                <a:solidFill>
                  <a:prstClr val="white"/>
                </a:solidFill>
              </a:rPr>
              <a:t>T</a:t>
            </a:r>
            <a:r>
              <a:rPr lang="is-IS" dirty="0" smtClean="0">
                <a:solidFill>
                  <a:prstClr val="white"/>
                </a:solidFill>
              </a:rPr>
              <a:t>o prediction</a:t>
            </a:r>
            <a:endParaRPr lang="en-US" dirty="0" err="1" smtClean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759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57200" y="1134849"/>
            <a:ext cx="8549640" cy="5021095"/>
          </a:xfrm>
        </p:spPr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 simple search provides a great example of language change: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Text Mining and Linguistic Analysis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9EEC318-AAC2-7643-9C23-6349EFB53188}" type="slidenum">
              <a:rPr lang="en-US" smtClean="0">
                <a:solidFill>
                  <a:srgbClr val="911622"/>
                </a:solidFill>
              </a:rPr>
              <a:pPr/>
              <a:t>5</a:t>
            </a:fld>
            <a:endParaRPr lang="en-US">
              <a:solidFill>
                <a:srgbClr val="911622"/>
              </a:solidFill>
            </a:endParaRPr>
          </a:p>
        </p:txBody>
      </p:sp>
      <p:pic>
        <p:nvPicPr>
          <p:cNvPr id="6" name="Picture 5" descr="Screen Shot 2016-03-30 at 2.52.3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16740"/>
            <a:ext cx="9144000" cy="4506163"/>
          </a:xfrm>
          <a:prstGeom prst="rect">
            <a:avLst/>
          </a:prstGeom>
        </p:spPr>
      </p:pic>
      <p:pic>
        <p:nvPicPr>
          <p:cNvPr id="9" name="Picture 8" descr="Screen Shot 2016-03-31 at 7.01.2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170"/>
            <a:ext cx="9144000" cy="4502561"/>
          </a:xfrm>
          <a:prstGeom prst="rect">
            <a:avLst/>
          </a:prstGeom>
        </p:spPr>
      </p:pic>
      <p:pic>
        <p:nvPicPr>
          <p:cNvPr id="12" name="Picture 11" descr="Screen Shot 2016-03-30 at 2.53.0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4637"/>
            <a:ext cx="9144000" cy="454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477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</a:p>
        </p:txBody>
      </p:sp>
      <p:sp>
        <p:nvSpPr>
          <p:cNvPr id="17410" name="Slide Number Placeholder 2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Palatino Linotype" charset="0"/>
                <a:ea typeface="ＭＳ Ｐゴシック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Palatino Linotype" charset="0"/>
                <a:ea typeface="MS PGothic" charset="0"/>
                <a:cs typeface="MS PGothic" charset="0"/>
              </a:defRPr>
            </a:lvl9pPr>
          </a:lstStyle>
          <a:p>
            <a:pPr eaLnBrk="1" hangingPunct="1"/>
            <a:fld id="{A9551D57-B801-1D4F-96F8-5248C4994131}" type="slidenum">
              <a:rPr lang="en-US" sz="1200">
                <a:solidFill>
                  <a:schemeClr val="accent1"/>
                </a:solidFill>
                <a:latin typeface="Calibri" charset="0"/>
                <a:cs typeface="Calibri" charset="0"/>
              </a:rPr>
              <a:pPr eaLnBrk="1" hangingPunct="1"/>
              <a:t>6</a:t>
            </a:fld>
            <a:endParaRPr lang="en-US" sz="1200">
              <a:solidFill>
                <a:schemeClr val="accent1"/>
              </a:solidFill>
              <a:latin typeface="Calibri" charset="0"/>
              <a:cs typeface="Calibri" charset="0"/>
            </a:endParaRPr>
          </a:p>
        </p:txBody>
      </p:sp>
      <p:sp>
        <p:nvSpPr>
          <p:cNvPr id="17411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135063"/>
            <a:ext cx="8229600" cy="5021262"/>
          </a:xfrm>
        </p:spPr>
        <p:txBody>
          <a:bodyPr/>
          <a:lstStyle/>
          <a:p>
            <a:r>
              <a:rPr lang="en-US" i="1" dirty="0" smtClean="0">
                <a:latin typeface="Calibri" charset="0"/>
                <a:ea typeface="MS PGothic" charset="0"/>
              </a:rPr>
              <a:t>Much language-based analysis is unstructured and </a:t>
            </a:r>
            <a:r>
              <a:rPr lang="mr-IN" i="1" dirty="0" smtClean="0">
                <a:latin typeface="Calibri" charset="0"/>
                <a:ea typeface="MS PGothic" charset="0"/>
              </a:rPr>
              <a:t>…</a:t>
            </a:r>
            <a:r>
              <a:rPr lang="en-US" i="1" dirty="0" smtClean="0">
                <a:latin typeface="Calibri" charset="0"/>
                <a:ea typeface="MS PGothic" charset="0"/>
              </a:rPr>
              <a:t> exploratory</a:t>
            </a:r>
            <a:endParaRPr lang="en-US" i="1" dirty="0">
              <a:latin typeface="Calibri" charset="0"/>
              <a:ea typeface="MS PGothic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Text Mining and Linguistic Analysis</a:t>
            </a:r>
          </a:p>
        </p:txBody>
      </p:sp>
      <p:pic>
        <p:nvPicPr>
          <p:cNvPr id="2" name="Picture 1" descr="microsoft-machine-learning-algorithm-cheat-sheet-v6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02" y="1645052"/>
            <a:ext cx="7207135" cy="4663440"/>
          </a:xfrm>
          <a:prstGeom prst="rect">
            <a:avLst/>
          </a:prstGeom>
        </p:spPr>
      </p:pic>
      <p:sp>
        <p:nvSpPr>
          <p:cNvPr id="3" name="5-Point Star 2"/>
          <p:cNvSpPr>
            <a:spLocks noChangeAspect="1"/>
          </p:cNvSpPr>
          <p:nvPr/>
        </p:nvSpPr>
        <p:spPr>
          <a:xfrm>
            <a:off x="902825" y="2106823"/>
            <a:ext cx="457200" cy="457200"/>
          </a:xfrm>
          <a:prstGeom prst="star5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8" name="5-Point Star 7"/>
          <p:cNvSpPr>
            <a:spLocks noChangeAspect="1"/>
          </p:cNvSpPr>
          <p:nvPr/>
        </p:nvSpPr>
        <p:spPr>
          <a:xfrm>
            <a:off x="3334775" y="4120733"/>
            <a:ext cx="457200" cy="457200"/>
          </a:xfrm>
          <a:prstGeom prst="star5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9" name="5-Point Star 8"/>
          <p:cNvSpPr>
            <a:spLocks noChangeAspect="1"/>
          </p:cNvSpPr>
          <p:nvPr/>
        </p:nvSpPr>
        <p:spPr>
          <a:xfrm>
            <a:off x="4706329" y="2109109"/>
            <a:ext cx="457200" cy="457200"/>
          </a:xfrm>
          <a:prstGeom prst="star5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0" name="5-Point Star 9"/>
          <p:cNvSpPr>
            <a:spLocks noChangeAspect="1"/>
          </p:cNvSpPr>
          <p:nvPr/>
        </p:nvSpPr>
        <p:spPr>
          <a:xfrm>
            <a:off x="460056" y="3171859"/>
            <a:ext cx="457200" cy="457200"/>
          </a:xfrm>
          <a:prstGeom prst="star5">
            <a:avLst/>
          </a:prstGeom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sp>
        <p:nvSpPr>
          <p:cNvPr id="13" name="5-Point Star 12"/>
          <p:cNvSpPr>
            <a:spLocks noChangeAspect="1"/>
          </p:cNvSpPr>
          <p:nvPr/>
        </p:nvSpPr>
        <p:spPr>
          <a:xfrm>
            <a:off x="3334775" y="2106823"/>
            <a:ext cx="457200" cy="457200"/>
          </a:xfrm>
          <a:prstGeom prst="star5">
            <a:avLst/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err="1" smtClean="0">
              <a:solidFill>
                <a:schemeClr val="tx1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388441" y="38721"/>
            <a:ext cx="2031501" cy="466864"/>
            <a:chOff x="6388441" y="38721"/>
            <a:chExt cx="2031501" cy="466864"/>
          </a:xfrm>
        </p:grpSpPr>
        <p:sp>
          <p:nvSpPr>
            <p:cNvPr id="11" name="5-Point Star 10"/>
            <p:cNvSpPr>
              <a:spLocks noChangeAspect="1"/>
            </p:cNvSpPr>
            <p:nvPr/>
          </p:nvSpPr>
          <p:spPr>
            <a:xfrm>
              <a:off x="6388441" y="38721"/>
              <a:ext cx="457200" cy="457200"/>
            </a:xfrm>
            <a:prstGeom prst="star5">
              <a:avLst/>
            </a:prstGeom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6845641" y="43920"/>
              <a:ext cx="157430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 smtClean="0">
                  <a:solidFill>
                    <a:schemeClr val="accent3">
                      <a:lumMod val="50000"/>
                    </a:schemeClr>
                  </a:solidFill>
                </a:rPr>
                <a:t>supervised</a:t>
              </a:r>
              <a:endParaRPr lang="en-US" i="1" dirty="0">
                <a:solidFill>
                  <a:schemeClr val="accent3">
                    <a:lumMod val="50000"/>
                  </a:schemeClr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6388441" y="482114"/>
            <a:ext cx="2373843" cy="475472"/>
            <a:chOff x="6388441" y="482114"/>
            <a:chExt cx="2373843" cy="475472"/>
          </a:xfrm>
        </p:grpSpPr>
        <p:sp>
          <p:nvSpPr>
            <p:cNvPr id="12" name="5-Point Star 11"/>
            <p:cNvSpPr>
              <a:spLocks noChangeAspect="1"/>
            </p:cNvSpPr>
            <p:nvPr/>
          </p:nvSpPr>
          <p:spPr>
            <a:xfrm>
              <a:off x="6388441" y="482114"/>
              <a:ext cx="457200" cy="457200"/>
            </a:xfrm>
            <a:prstGeom prst="star5">
              <a:avLst/>
            </a:prstGeom>
            <a:ln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 err="1" smtClean="0">
                <a:solidFill>
                  <a:schemeClr val="tx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45641" y="495921"/>
              <a:ext cx="19166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bg2">
                      <a:lumMod val="50000"/>
                    </a:schemeClr>
                  </a:solidFill>
                </a:rPr>
                <a:t>un</a:t>
              </a:r>
              <a:r>
                <a:rPr lang="en-US" i="1" dirty="0" smtClean="0">
                  <a:solidFill>
                    <a:schemeClr val="bg2">
                      <a:lumMod val="50000"/>
                    </a:schemeClr>
                  </a:solidFill>
                </a:rPr>
                <a:t>supervised</a:t>
              </a:r>
              <a:endParaRPr lang="en-US" i="1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16167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4294967295"/>
          </p:nvPr>
        </p:nvSpPr>
        <p:spPr>
          <a:xfrm>
            <a:off x="457200" y="1051526"/>
            <a:ext cx="7610476" cy="367076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How</a:t>
            </a:r>
            <a:r>
              <a:rPr lang="en-US" dirty="0" smtClean="0"/>
              <a:t> we say something matters as much as </a:t>
            </a:r>
            <a:r>
              <a:rPr lang="en-US" i="1" dirty="0" smtClean="0"/>
              <a:t>what</a:t>
            </a:r>
            <a:r>
              <a:rPr lang="en-US" dirty="0" smtClean="0"/>
              <a:t> we say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Ex.: Green at al (2009): Adoption of TQM</a:t>
            </a:r>
          </a:p>
          <a:p>
            <a:pPr lvl="1"/>
            <a:r>
              <a:rPr lang="en-US" sz="1800" i="1" dirty="0" smtClean="0"/>
              <a:t>Syllogistic logic (</a:t>
            </a:r>
            <a:r>
              <a:rPr lang="en-US" sz="1800" i="1" dirty="0" err="1" smtClean="0"/>
              <a:t>MinP</a:t>
            </a:r>
            <a:r>
              <a:rPr lang="en-US" sz="1800" i="1" dirty="0" smtClean="0"/>
              <a:t> [quality</a:t>
            </a:r>
            <a:r>
              <a:rPr lang="en-US" sz="1800" i="1" dirty="0"/>
              <a:t>]</a:t>
            </a:r>
            <a:r>
              <a:rPr lang="en-US" sz="1800" i="1" dirty="0" smtClean="0"/>
              <a:t> : </a:t>
            </a:r>
            <a:r>
              <a:rPr lang="en-US" sz="1800" i="1" dirty="0" err="1" smtClean="0"/>
              <a:t>MajP</a:t>
            </a:r>
            <a:r>
              <a:rPr lang="en-US" sz="1800" i="1" dirty="0" smtClean="0"/>
              <a:t> (waste) : </a:t>
            </a:r>
            <a:r>
              <a:rPr lang="en-US" sz="1800" i="1" dirty="0" err="1" smtClean="0"/>
              <a:t>Clm</a:t>
            </a:r>
            <a:r>
              <a:rPr lang="en-US" sz="1800" i="1" dirty="0" smtClean="0"/>
              <a:t> [costs])</a:t>
            </a:r>
          </a:p>
          <a:p>
            <a:pPr lvl="2"/>
            <a:r>
              <a:rPr lang="en-US" sz="1800" i="1" dirty="0" smtClean="0"/>
              <a:t>Q reduces W : W increases C : Q reduces C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Text Mining and Linguistic Analysis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3564286"/>
            <a:ext cx="9144000" cy="2406288"/>
            <a:chOff x="0" y="3737446"/>
            <a:chExt cx="9144000" cy="2406288"/>
          </a:xfrm>
        </p:grpSpPr>
        <p:pic>
          <p:nvPicPr>
            <p:cNvPr id="8" name="Picture 7" descr="Screen Shot 2015-04-07 at 8.54.07 A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059"/>
            <a:stretch/>
          </p:blipFill>
          <p:spPr>
            <a:xfrm>
              <a:off x="0" y="3737446"/>
              <a:ext cx="9144000" cy="240628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06112" y="4606853"/>
              <a:ext cx="8401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/>
                  <a:cs typeface="Calibri"/>
                </a:rPr>
                <a:t>(Quality)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606112" y="5111913"/>
              <a:ext cx="7721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/>
                  <a:cs typeface="Calibri"/>
                </a:rPr>
                <a:t>(Waste)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7129" y="5616974"/>
              <a:ext cx="6935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libri"/>
                  <a:cs typeface="Calibri"/>
                </a:rPr>
                <a:t>(Costs)</a:t>
              </a:r>
              <a:endParaRPr 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92332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  <p:pic>
        <p:nvPicPr>
          <p:cNvPr id="9" name="Picture 8" descr="Screen Shot 2015-04-07 at 8.58.46 AM.png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41" b="2674"/>
          <a:stretch/>
        </p:blipFill>
        <p:spPr>
          <a:xfrm>
            <a:off x="22428" y="1197714"/>
            <a:ext cx="9101673" cy="4983480"/>
          </a:xfrm>
          <a:prstGeom prst="rect">
            <a:avLst/>
          </a:prstGeom>
        </p:spPr>
      </p:pic>
      <p:sp>
        <p:nvSpPr>
          <p:cNvPr id="4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Text Mining and Linguistic Analysis</a:t>
            </a:r>
          </a:p>
        </p:txBody>
      </p:sp>
    </p:spTree>
    <p:extLst>
      <p:ext uri="{BB962C8B-B14F-4D97-AF65-F5344CB8AC3E}">
        <p14:creationId xmlns:p14="http://schemas.microsoft.com/office/powerpoint/2010/main" val="13356726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charset="0"/>
                <a:ea typeface="MS PGothic" charset="0"/>
              </a:rPr>
              <a:t>Text Mining &amp; Linguistic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57201" y="1065656"/>
            <a:ext cx="8641080" cy="4331276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i="1" dirty="0" smtClean="0"/>
              <a:t>Language </a:t>
            </a:r>
            <a:r>
              <a:rPr lang="en-US" dirty="0" smtClean="0"/>
              <a:t>is a way of establishing (&amp; perpetuating ) </a:t>
            </a:r>
            <a:r>
              <a:rPr lang="en-US" i="1" dirty="0" smtClean="0"/>
              <a:t>social consensus</a:t>
            </a:r>
          </a:p>
          <a:p>
            <a:endParaRPr lang="en-US" dirty="0"/>
          </a:p>
          <a:p>
            <a:r>
              <a:rPr lang="en-US" dirty="0" smtClean="0"/>
              <a:t>Language ‘names’ what we see (or, </a:t>
            </a:r>
            <a:r>
              <a:rPr lang="en-US" i="1" dirty="0" smtClean="0"/>
              <a:t>notice</a:t>
            </a:r>
            <a:r>
              <a:rPr lang="en-US" dirty="0" smtClean="0"/>
              <a:t>)</a:t>
            </a:r>
          </a:p>
          <a:p>
            <a:pPr lvl="1"/>
            <a:r>
              <a:rPr lang="en-US" sz="1800" dirty="0" smtClean="0"/>
              <a:t>Before describing anything, we first need to recognize it</a:t>
            </a:r>
          </a:p>
          <a:p>
            <a:endParaRPr lang="en-US" dirty="0" smtClean="0"/>
          </a:p>
          <a:p>
            <a:r>
              <a:rPr lang="en-US" dirty="0" smtClean="0"/>
              <a:t>Language devices make sense of the unfamiliar</a:t>
            </a:r>
          </a:p>
          <a:p>
            <a:pPr lvl="1"/>
            <a:r>
              <a:rPr lang="en-US" sz="1800" dirty="0" smtClean="0"/>
              <a:t>Amazon </a:t>
            </a:r>
            <a:r>
              <a:rPr lang="en-US" sz="1800" b="1" dirty="0" smtClean="0"/>
              <a:t>analogies</a:t>
            </a:r>
            <a:r>
              <a:rPr lang="en-US" sz="1800" dirty="0" smtClean="0"/>
              <a:t>: </a:t>
            </a:r>
            <a:r>
              <a:rPr lang="en-US" sz="1800" i="1" dirty="0" smtClean="0"/>
              <a:t>browsing</a:t>
            </a:r>
            <a:r>
              <a:rPr lang="en-US" sz="1800" dirty="0" smtClean="0"/>
              <a:t>, </a:t>
            </a:r>
            <a:r>
              <a:rPr lang="en-US" sz="1800" i="1" dirty="0" smtClean="0"/>
              <a:t>shopping carts</a:t>
            </a:r>
            <a:r>
              <a:rPr lang="en-US" sz="1800" dirty="0" smtClean="0"/>
              <a:t>, </a:t>
            </a:r>
            <a:r>
              <a:rPr lang="en-US" sz="1800" i="1" dirty="0" smtClean="0"/>
              <a:t>checking out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i="1" dirty="0" smtClean="0"/>
              <a:t>social conversation </a:t>
            </a:r>
            <a:r>
              <a:rPr lang="en-US" dirty="0" smtClean="0"/>
              <a:t>is fundamental to how we think and act</a:t>
            </a:r>
            <a:endParaRPr lang="en-US" dirty="0"/>
          </a:p>
          <a:p>
            <a:pPr lvl="1"/>
            <a:r>
              <a:rPr lang="en-US" sz="1800" dirty="0"/>
              <a:t>Mark Kennedy’s work on </a:t>
            </a:r>
            <a:r>
              <a:rPr lang="en-US" sz="1800" dirty="0" smtClean="0"/>
              <a:t>‘social listening’</a:t>
            </a:r>
            <a:endParaRPr lang="en-US" sz="1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054" y="2102516"/>
            <a:ext cx="1697849" cy="1697849"/>
          </a:xfrm>
          <a:prstGeom prst="rect">
            <a:avLst/>
          </a:prstGeom>
        </p:spPr>
      </p:pic>
      <p:sp>
        <p:nvSpPr>
          <p:cNvPr id="5" name="Striped Right Arrow 4"/>
          <p:cNvSpPr/>
          <p:nvPr/>
        </p:nvSpPr>
        <p:spPr>
          <a:xfrm rot="5400000">
            <a:off x="5198546" y="4547358"/>
            <a:ext cx="979719" cy="2227405"/>
          </a:xfrm>
          <a:prstGeom prst="stripedRightArrow">
            <a:avLst>
              <a:gd name="adj1" fmla="val 50000"/>
              <a:gd name="adj2" fmla="val 21765"/>
            </a:avLst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709988" y="6446838"/>
            <a:ext cx="4414837" cy="31331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dirty="0"/>
              <a:t>Text Mining and Linguistic Analysis</a:t>
            </a:r>
          </a:p>
        </p:txBody>
      </p:sp>
    </p:spTree>
    <p:extLst>
      <p:ext uri="{BB962C8B-B14F-4D97-AF65-F5344CB8AC3E}">
        <p14:creationId xmlns:p14="http://schemas.microsoft.com/office/powerpoint/2010/main" val="14469933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rucker PPT Template_2014_FINAL">
  <a:themeElements>
    <a:clrScheme name="DruckerPalette">
      <a:dk1>
        <a:sysClr val="windowText" lastClr="000000"/>
      </a:dk1>
      <a:lt1>
        <a:sysClr val="window" lastClr="FFFFFF"/>
      </a:lt1>
      <a:dk2>
        <a:srgbClr val="42453F"/>
      </a:dk2>
      <a:lt2>
        <a:srgbClr val="C8C3B7"/>
      </a:lt2>
      <a:accent1>
        <a:srgbClr val="911622"/>
      </a:accent1>
      <a:accent2>
        <a:srgbClr val="356D71"/>
      </a:accent2>
      <a:accent3>
        <a:srgbClr val="DDBB64"/>
      </a:accent3>
      <a:accent4>
        <a:srgbClr val="C8C3B7"/>
      </a:accent4>
      <a:accent5>
        <a:srgbClr val="817957"/>
      </a:accent5>
      <a:accent6>
        <a:srgbClr val="052D4D"/>
      </a:accent6>
      <a:hlink>
        <a:srgbClr val="D98122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Drucker PPT Template_2014_FINAL">
  <a:themeElements>
    <a:clrScheme name="DruckerPalette">
      <a:dk1>
        <a:sysClr val="windowText" lastClr="000000"/>
      </a:dk1>
      <a:lt1>
        <a:sysClr val="window" lastClr="FFFFFF"/>
      </a:lt1>
      <a:dk2>
        <a:srgbClr val="42453F"/>
      </a:dk2>
      <a:lt2>
        <a:srgbClr val="C8C3B7"/>
      </a:lt2>
      <a:accent1>
        <a:srgbClr val="911622"/>
      </a:accent1>
      <a:accent2>
        <a:srgbClr val="356D71"/>
      </a:accent2>
      <a:accent3>
        <a:srgbClr val="DDBB64"/>
      </a:accent3>
      <a:accent4>
        <a:srgbClr val="C8C3B7"/>
      </a:accent4>
      <a:accent5>
        <a:srgbClr val="817957"/>
      </a:accent5>
      <a:accent6>
        <a:srgbClr val="052D4D"/>
      </a:accent6>
      <a:hlink>
        <a:srgbClr val="D98122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2_Drucker PPT Template_2014_FINAL">
  <a:themeElements>
    <a:clrScheme name="DruckerPalette">
      <a:dk1>
        <a:sysClr val="windowText" lastClr="000000"/>
      </a:dk1>
      <a:lt1>
        <a:sysClr val="window" lastClr="FFFFFF"/>
      </a:lt1>
      <a:dk2>
        <a:srgbClr val="42453F"/>
      </a:dk2>
      <a:lt2>
        <a:srgbClr val="C8C3B7"/>
      </a:lt2>
      <a:accent1>
        <a:srgbClr val="911622"/>
      </a:accent1>
      <a:accent2>
        <a:srgbClr val="356D71"/>
      </a:accent2>
      <a:accent3>
        <a:srgbClr val="DDBB64"/>
      </a:accent3>
      <a:accent4>
        <a:srgbClr val="C8C3B7"/>
      </a:accent4>
      <a:accent5>
        <a:srgbClr val="817957"/>
      </a:accent5>
      <a:accent6>
        <a:srgbClr val="052D4D"/>
      </a:accent6>
      <a:hlink>
        <a:srgbClr val="D98122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3_Drucker PPT Template_2014_FINAL">
  <a:themeElements>
    <a:clrScheme name="DruckerPalette">
      <a:dk1>
        <a:sysClr val="windowText" lastClr="000000"/>
      </a:dk1>
      <a:lt1>
        <a:sysClr val="window" lastClr="FFFFFF"/>
      </a:lt1>
      <a:dk2>
        <a:srgbClr val="42453F"/>
      </a:dk2>
      <a:lt2>
        <a:srgbClr val="C8C3B7"/>
      </a:lt2>
      <a:accent1>
        <a:srgbClr val="911622"/>
      </a:accent1>
      <a:accent2>
        <a:srgbClr val="356D71"/>
      </a:accent2>
      <a:accent3>
        <a:srgbClr val="DDBB64"/>
      </a:accent3>
      <a:accent4>
        <a:srgbClr val="C8C3B7"/>
      </a:accent4>
      <a:accent5>
        <a:srgbClr val="817957"/>
      </a:accent5>
      <a:accent6>
        <a:srgbClr val="052D4D"/>
      </a:accent6>
      <a:hlink>
        <a:srgbClr val="D98122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xecu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>
    <a:spDef>
      <a:spPr>
        <a:ln w="9525">
          <a:solidFill>
            <a:schemeClr val="tx1"/>
          </a:solidFill>
        </a:ln>
      </a:spPr>
      <a:bodyPr rtlCol="0" anchor="ctr"/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17546</TotalTime>
  <Words>558</Words>
  <Application>Microsoft Macintosh PowerPoint</Application>
  <PresentationFormat>On-screen Show (4:3)</PresentationFormat>
  <Paragraphs>116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2" baseType="lpstr">
      <vt:lpstr>Calibri</vt:lpstr>
      <vt:lpstr>Courier New</vt:lpstr>
      <vt:lpstr>Frutiger 45 Light</vt:lpstr>
      <vt:lpstr>Lucida Grande</vt:lpstr>
      <vt:lpstr>MS PGothic</vt:lpstr>
      <vt:lpstr>ＭＳ Ｐゴシック</vt:lpstr>
      <vt:lpstr>Palatino Linotype</vt:lpstr>
      <vt:lpstr>Wingdings</vt:lpstr>
      <vt:lpstr>Arial</vt:lpstr>
      <vt:lpstr>Drucker PPT Template_2014_FINAL</vt:lpstr>
      <vt:lpstr>2_Custom Design</vt:lpstr>
      <vt:lpstr>Custom Design</vt:lpstr>
      <vt:lpstr>1_Drucker PPT Template_2014_FINAL</vt:lpstr>
      <vt:lpstr>2_Drucker PPT Template_2014_FINAL</vt:lpstr>
      <vt:lpstr>3_Drucker PPT Template_2014_FINAL</vt:lpstr>
      <vt:lpstr>Text Mining &amp; Linguistic Analysis</vt:lpstr>
      <vt:lpstr>Text Mining &amp; Linguistic Analysis</vt:lpstr>
      <vt:lpstr>Text Mining &amp; Linguistic Analysis</vt:lpstr>
      <vt:lpstr>Text Mining &amp; Linguistic Analysis</vt:lpstr>
      <vt:lpstr>Text Mining &amp; Linguistic Analysis</vt:lpstr>
      <vt:lpstr>Text Mining &amp; Linguistic Analysis</vt:lpstr>
      <vt:lpstr>Text Mining &amp; Linguistic Analysis</vt:lpstr>
      <vt:lpstr>Text Mining &amp; Linguistic Analysis</vt:lpstr>
      <vt:lpstr>Text Mining &amp; Linguistic Analysis</vt:lpstr>
      <vt:lpstr>Text Mining &amp; Linguistic Analysis</vt:lpstr>
      <vt:lpstr>Text Mining &amp; Linguistic Analysis</vt:lpstr>
      <vt:lpstr>PowerPoint Presentation</vt:lpstr>
      <vt:lpstr>Text Mining &amp; Linguistic Analysis</vt:lpstr>
      <vt:lpstr>Text Mining &amp; Linguistic Analysis</vt:lpstr>
      <vt:lpstr>PowerPoint Presentation</vt:lpstr>
      <vt:lpstr>Text Mining &amp; Linguistic Analysis</vt:lpstr>
      <vt:lpstr>PowerPoint Presentation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Christopher Gopal, PhD</dc:title>
  <dc:creator>Diane Rosenberg</dc:creator>
  <cp:lastModifiedBy>Hovig Tchalian</cp:lastModifiedBy>
  <cp:revision>703</cp:revision>
  <cp:lastPrinted>2014-08-15T23:54:25Z</cp:lastPrinted>
  <dcterms:created xsi:type="dcterms:W3CDTF">2012-09-14T07:48:10Z</dcterms:created>
  <dcterms:modified xsi:type="dcterms:W3CDTF">2017-05-13T21:38:55Z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ortedBy">
    <vt:lpwstr>Das Dasgupta</vt:lpwstr>
  </property>
  <property fmtid="{D5CDD505-2E9C-101B-9397-08002B2CF9AE}" pid="3" name="DatePorted">
    <vt:lpwstr>4/28/2014 11:06:46 AM</vt:lpwstr>
  </property>
  <property fmtid="{D5CDD505-2E9C-101B-9397-08002B2CF9AE}" pid="4" name="Office2010EditCount">
    <vt:lpwstr>1</vt:lpwstr>
  </property>
  <property fmtid="{D5CDD505-2E9C-101B-9397-08002B2CF9AE}" pid="5" name="Office2003EditCount">
    <vt:lpwstr>0</vt:lpwstr>
  </property>
  <property fmtid="{D5CDD505-2E9C-101B-9397-08002B2CF9AE}" pid="6" name="LastEditedOfficeVersion">
    <vt:lpwstr>Office2010</vt:lpwstr>
  </property>
  <property fmtid="{D5CDD505-2E9C-101B-9397-08002B2CF9AE}" pid="7" name="Office2010WasSaved">
    <vt:lpwstr>1</vt:lpwstr>
  </property>
</Properties>
</file>